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xml" ContentType="application/vnd.openxmlformats-officedocument.presentationml.tags+xml"/>
  <Override PartName="/ppt/notesSlides/notesSlide13.xml" ContentType="application/vnd.openxmlformats-officedocument.presentationml.notesSlide+xml"/>
  <Override PartName="/ppt/tags/tag3.xml" ContentType="application/vnd.openxmlformats-officedocument.presentationml.tags+xml"/>
  <Override PartName="/ppt/notesSlides/notesSlide14.xml" ContentType="application/vnd.openxmlformats-officedocument.presentationml.notesSlide+xml"/>
  <Override PartName="/ppt/tags/tag4.xml" ContentType="application/vnd.openxmlformats-officedocument.presentationml.tags+xml"/>
  <Override PartName="/ppt/notesSlides/notesSlide15.xml" ContentType="application/vnd.openxmlformats-officedocument.presentationml.notesSlide+xml"/>
  <Override PartName="/ppt/tags/tag5.xml" ContentType="application/vnd.openxmlformats-officedocument.presentationml.tags+xml"/>
  <Override PartName="/ppt/notesSlides/notesSlide16.xml" ContentType="application/vnd.openxmlformats-officedocument.presentationml.notesSlide+xml"/>
  <Override PartName="/ppt/tags/tag6.xml" ContentType="application/vnd.openxmlformats-officedocument.presentationml.tags+xml"/>
  <Override PartName="/ppt/notesSlides/notesSlide17.xml" ContentType="application/vnd.openxmlformats-officedocument.presentationml.notesSlide+xml"/>
  <Override PartName="/ppt/tags/tag7.xml" ContentType="application/vnd.openxmlformats-officedocument.presentationml.tags+xml"/>
  <Override PartName="/ppt/notesSlides/notesSlide18.xml" ContentType="application/vnd.openxmlformats-officedocument.presentationml.notesSlide+xml"/>
  <Override PartName="/ppt/tags/tag8.xml" ContentType="application/vnd.openxmlformats-officedocument.presentationml.tags+xml"/>
  <Override PartName="/ppt/notesSlides/notesSlide19.xml" ContentType="application/vnd.openxmlformats-officedocument.presentationml.notesSlide+xml"/>
  <Override PartName="/ppt/tags/tag9.xml" ContentType="application/vnd.openxmlformats-officedocument.presentationml.tags+xml"/>
  <Override PartName="/ppt/notesSlides/notesSlide20.xml" ContentType="application/vnd.openxmlformats-officedocument.presentationml.notesSlide+xml"/>
  <Override PartName="/ppt/tags/tag10.xml" ContentType="application/vnd.openxmlformats-officedocument.presentationml.tags+xml"/>
  <Override PartName="/ppt/notesSlides/notesSlide21.xml" ContentType="application/vnd.openxmlformats-officedocument.presentationml.notesSlide+xml"/>
  <Override PartName="/ppt/tags/tag11.xml" ContentType="application/vnd.openxmlformats-officedocument.presentationml.tags+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703" r:id="rId1"/>
  </p:sldMasterIdLst>
  <p:notesMasterIdLst>
    <p:notesMasterId r:id="rId24"/>
  </p:notesMasterIdLst>
  <p:sldIdLst>
    <p:sldId id="277" r:id="rId2"/>
    <p:sldId id="258" r:id="rId3"/>
    <p:sldId id="278" r:id="rId4"/>
    <p:sldId id="260" r:id="rId5"/>
    <p:sldId id="261" r:id="rId6"/>
    <p:sldId id="306" r:id="rId7"/>
    <p:sldId id="307" r:id="rId8"/>
    <p:sldId id="309" r:id="rId9"/>
    <p:sldId id="308" r:id="rId10"/>
    <p:sldId id="310" r:id="rId11"/>
    <p:sldId id="311" r:id="rId12"/>
    <p:sldId id="263" r:id="rId13"/>
    <p:sldId id="264" r:id="rId14"/>
    <p:sldId id="312" r:id="rId15"/>
    <p:sldId id="313" r:id="rId16"/>
    <p:sldId id="314" r:id="rId17"/>
    <p:sldId id="315" r:id="rId18"/>
    <p:sldId id="316" r:id="rId19"/>
    <p:sldId id="317" r:id="rId20"/>
    <p:sldId id="318" r:id="rId21"/>
    <p:sldId id="319" r:id="rId22"/>
    <p:sldId id="276" r:id="rId23"/>
  </p:sldIdLst>
  <p:sldSz cx="9144000" cy="6858000" type="screen4x3"/>
  <p:notesSz cx="6858000" cy="9144000"/>
  <p:embeddedFontLst>
    <p:embeddedFont>
      <p:font typeface="Cambria" panose="02040503050406030204" pitchFamily="18" charset="0"/>
      <p:regular r:id="rId25"/>
      <p:bold r:id="rId26"/>
      <p:italic r:id="rId27"/>
      <p:boldItalic r:id="rId28"/>
    </p:embeddedFont>
    <p:embeddedFont>
      <p:font typeface="Calibri" panose="020F0502020204030204" pitchFamily="34" charset="0"/>
      <p:regular r:id="rId29"/>
      <p:bold r:id="rId30"/>
      <p:italic r:id="rId31"/>
      <p:boldItalic r:id="rId32"/>
    </p:embeddedFont>
    <p:embeddedFont>
      <p:font typeface="Wingdings 3" panose="05040102010807070707" pitchFamily="18" charset="2"/>
      <p:regular r:id="rId33"/>
    </p:embeddedFont>
    <p:embeddedFont>
      <p:font typeface="Tw Cen MT Condensed" panose="020B0606020104020203" pitchFamily="34" charset="0"/>
      <p:regular r:id="rId34"/>
      <p:bold r:id="rId35"/>
    </p:embeddedFont>
    <p:embeddedFont>
      <p:font typeface="Tw Cen MT" panose="020B0602020104020603" pitchFamily="34" charset="0"/>
      <p:regular r:id="rId36"/>
      <p:bold r:id="rId37"/>
      <p:italic r:id="rId38"/>
      <p:boldItalic r:id="rId39"/>
    </p:embeddedFont>
    <p:embeddedFont>
      <p:font typeface="Agency FB" panose="020B0503020202020204" pitchFamily="34" charset="0"/>
      <p:regular r:id="rId40"/>
      <p:bold r:id="rId41"/>
    </p:embeddedFont>
    <p:embeddedFont>
      <p:font typeface="Georgia" panose="02040502050405020303" pitchFamily="18" charset="0"/>
      <p:regular r:id="rId42"/>
      <p:bold r:id="rId43"/>
      <p:italic r:id="rId44"/>
      <p:boldItalic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B6BBEF7-9717-4733-A929-535518E6EBF6}">
          <p14:sldIdLst>
            <p14:sldId id="277"/>
          </p14:sldIdLst>
        </p14:section>
        <p14:section name="Contents" id="{2D5873F5-6B63-4818-AC06-BF70D1A0F3D5}">
          <p14:sldIdLst>
            <p14:sldId id="258"/>
          </p14:sldIdLst>
        </p14:section>
        <p14:section name="Introduction" id="{16378913-E5ED-4281-BAF5-F1F938CB0BED}">
          <p14:sldIdLst>
            <p14:sldId id="278"/>
            <p14:sldId id="260"/>
            <p14:sldId id="261"/>
            <p14:sldId id="306"/>
            <p14:sldId id="307"/>
            <p14:sldId id="309"/>
            <p14:sldId id="308"/>
            <p14:sldId id="310"/>
            <p14:sldId id="311"/>
          </p14:sldIdLst>
        </p14:section>
        <p14:section name="2- Coding" id="{E2D565D1-BA5E-44E6-A40E-50A644912248}">
          <p14:sldIdLst>
            <p14:sldId id="263"/>
            <p14:sldId id="264"/>
            <p14:sldId id="312"/>
            <p14:sldId id="313"/>
            <p14:sldId id="314"/>
            <p14:sldId id="315"/>
            <p14:sldId id="316"/>
            <p14:sldId id="317"/>
            <p14:sldId id="318"/>
            <p14:sldId id="319"/>
          </p14:sldIdLst>
        </p14:section>
        <p14:section name="There's More!" id="{2E16B512-814A-4DC1-A986-25475E10E0EF}">
          <p14:sldIdLst>
            <p14:sldId id="27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262" autoAdjust="0"/>
    <p:restoredTop sz="89858" autoAdjust="0"/>
  </p:normalViewPr>
  <p:slideViewPr>
    <p:cSldViewPr>
      <p:cViewPr varScale="1">
        <p:scale>
          <a:sx n="67" d="100"/>
          <a:sy n="67" d="100"/>
        </p:scale>
        <p:origin x="828" y="66"/>
      </p:cViewPr>
      <p:guideLst>
        <p:guide orient="horz" pos="2160"/>
        <p:guide pos="2880"/>
      </p:guideLst>
    </p:cSldViewPr>
  </p:slideViewPr>
  <p:outlineViewPr>
    <p:cViewPr>
      <p:scale>
        <a:sx n="33" d="100"/>
        <a:sy n="33" d="100"/>
      </p:scale>
      <p:origin x="0" y="198"/>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0F830A1-3891-4B82-A120-081866556DA0}" type="datetimeFigureOut">
              <a:rPr lang="en-US" smtClean="0"/>
              <a:pPr/>
              <a:t>12/28/2014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CC9574-A819-4FE4-99A7-1E27AD09ADC2}" type="slidenum">
              <a:rPr lang="en-US" smtClean="0"/>
              <a:pPr/>
              <a:t>‹#›</a:t>
            </a:fld>
            <a:endParaRPr lang="en-US" dirty="0"/>
          </a:p>
        </p:txBody>
      </p:sp>
    </p:spTree>
    <p:extLst>
      <p:ext uri="{BB962C8B-B14F-4D97-AF65-F5344CB8AC3E}">
        <p14:creationId xmlns:p14="http://schemas.microsoft.com/office/powerpoint/2010/main" val="1929598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presentation demonstrates the new capabilities of PowerPoint and it is best viewed in Slide Show. These slides are designed to give you great ideas for the presentations you’ll create in PowerPoint 2010!</a:t>
            </a:r>
          </a:p>
          <a:p>
            <a:endParaRPr lang="en-US" dirty="0" smtClean="0"/>
          </a:p>
          <a:p>
            <a:r>
              <a:rPr lang="en-US" dirty="0" smtClean="0"/>
              <a:t>For more sample templates, click the File tab, and then on the New tab, click Sample Templates.</a:t>
            </a:r>
          </a:p>
        </p:txBody>
      </p:sp>
      <p:sp>
        <p:nvSpPr>
          <p:cNvPr id="4" name="Slide Number Placeholder 3"/>
          <p:cNvSpPr>
            <a:spLocks noGrp="1"/>
          </p:cNvSpPr>
          <p:nvPr>
            <p:ph type="sldNum" sz="quarter" idx="10"/>
          </p:nvPr>
        </p:nvSpPr>
        <p:spPr/>
        <p:txBody>
          <a:bodyPr/>
          <a:lstStyle/>
          <a:p>
            <a:fld id="{58CC9574-A819-4FE4-99A7-1E27AD09ADC2}" type="slidenum">
              <a:rPr lang="en-US" smtClean="0"/>
              <a:pPr/>
              <a:t>1</a:t>
            </a:fld>
            <a:endParaRPr lang="en-US" dirty="0"/>
          </a:p>
        </p:txBody>
      </p:sp>
    </p:spTree>
    <p:extLst>
      <p:ext uri="{BB962C8B-B14F-4D97-AF65-F5344CB8AC3E}">
        <p14:creationId xmlns:p14="http://schemas.microsoft.com/office/powerpoint/2010/main" val="1182272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http://hades.mech.northwestern.edu/index.php/Optoreflector</a:t>
            </a:r>
            <a:endParaRPr lang="ar-EG" dirty="0" smtClean="0"/>
          </a:p>
          <a:p>
            <a:r>
              <a:rPr lang="en-US" smtClean="0"/>
              <a:t>http://hades.mech.northwestern.edu/index.php/Optointerrupter</a:t>
            </a:r>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98701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http://hades.mech.northwestern.edu/index.php/Optoreflector</a:t>
            </a:r>
            <a:endParaRPr lang="ar-EG" dirty="0" smtClean="0"/>
          </a:p>
          <a:p>
            <a:r>
              <a:rPr lang="en-US" dirty="0" smtClean="0"/>
              <a:t>http://hades.mech.northwestern.edu/index.php/Optointerrupter</a:t>
            </a:r>
          </a:p>
          <a:p>
            <a:r>
              <a:rPr lang="en-US" dirty="0" smtClean="0"/>
              <a:t>http://learn.parallax.com/node/299</a:t>
            </a:r>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288141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973593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2723711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28788379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3936536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3527199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904175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7400749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700555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pPr/>
              <a:t>2</a:t>
            </a:fld>
            <a:endParaRPr lang="en-US" dirty="0"/>
          </a:p>
        </p:txBody>
      </p:sp>
    </p:spTree>
    <p:extLst>
      <p:ext uri="{BB962C8B-B14F-4D97-AF65-F5344CB8AC3E}">
        <p14:creationId xmlns:p14="http://schemas.microsoft.com/office/powerpoint/2010/main" val="6345103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3209593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6842897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3150623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3</a:t>
            </a:fld>
            <a:endParaRPr lang="en-US" dirty="0"/>
          </a:p>
        </p:txBody>
      </p:sp>
    </p:spTree>
    <p:extLst>
      <p:ext uri="{BB962C8B-B14F-4D97-AF65-F5344CB8AC3E}">
        <p14:creationId xmlns:p14="http://schemas.microsoft.com/office/powerpoint/2010/main" val="3929411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986706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3080028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584242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4197303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5049830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335159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1"/>
            <a:ext cx="9144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42900" y="4960137"/>
            <a:ext cx="5829300" cy="1463040"/>
          </a:xfrm>
        </p:spPr>
        <p:txBody>
          <a:bodyPr anchor="ctr">
            <a:normAutofit/>
          </a:bodyPr>
          <a:lstStyle>
            <a:lvl1pPr algn="r">
              <a:defRPr sz="44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6457950" y="4960137"/>
            <a:ext cx="2400300" cy="1463040"/>
          </a:xfrm>
        </p:spPr>
        <p:txBody>
          <a:bodyPr lIns="91440" rIns="91440" anchor="ctr">
            <a:normAutofit/>
          </a:bodyPr>
          <a:lstStyle>
            <a:lvl1pPr marL="0" indent="0" algn="l">
              <a:lnSpc>
                <a:spcPct val="100000"/>
              </a:lnSpc>
              <a:spcBef>
                <a:spcPts val="0"/>
              </a:spcBef>
              <a:buNone/>
              <a:defRPr sz="1600">
                <a:solidFill>
                  <a:schemeClr val="tx1">
                    <a:lumMod val="90000"/>
                    <a:lumOff val="10000"/>
                  </a:schemeClr>
                </a:solidFill>
              </a:defRPr>
            </a:lvl1pPr>
            <a:lvl2pPr marL="457189" indent="0" algn="ctr">
              <a:buNone/>
              <a:defRPr sz="1600"/>
            </a:lvl2pPr>
            <a:lvl3pPr marL="914377" indent="0" algn="ctr">
              <a:buNone/>
              <a:defRPr sz="16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A258050E-B668-4FA7-85AD-C750C80A6E9B}" type="datetimeFigureOut">
              <a:rPr lang="en-US" smtClean="0"/>
              <a:pPr/>
              <a:t>12/28/2014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40D5ECE-8B49-45CD-BE81-EF81920D1969}" type="slidenum">
              <a:rPr lang="en-US" smtClean="0"/>
              <a:pPr/>
              <a:t>‹#›</a:t>
            </a:fld>
            <a:endParaRPr lang="en-US" dirty="0"/>
          </a:p>
        </p:txBody>
      </p:sp>
      <p:cxnSp>
        <p:nvCxnSpPr>
          <p:cNvPr id="8" name="Straight Connector 7"/>
          <p:cNvCxnSpPr/>
          <p:nvPr/>
        </p:nvCxnSpPr>
        <p:spPr>
          <a:xfrm flipV="1">
            <a:off x="629013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a:blip r:embed="rId2" cstate="print"/>
          <a:stretch>
            <a:fillRect/>
          </a:stretch>
        </p:blipFill>
        <p:spPr>
          <a:xfrm>
            <a:off x="20548" y="20547"/>
            <a:ext cx="3498527" cy="2825393"/>
          </a:xfrm>
          <a:prstGeom prst="rect">
            <a:avLst/>
          </a:prstGeom>
        </p:spPr>
      </p:pic>
      <p:pic>
        <p:nvPicPr>
          <p:cNvPr id="10" name="Picture 9"/>
          <p:cNvPicPr>
            <a:picLocks noChangeAspect="1"/>
          </p:cNvPicPr>
          <p:nvPr userDrawn="1"/>
        </p:nvPicPr>
        <p:blipFill>
          <a:blip r:embed="rId3" cstate="print"/>
          <a:stretch>
            <a:fillRect/>
          </a:stretch>
        </p:blipFill>
        <p:spPr>
          <a:xfrm>
            <a:off x="3503486" y="20548"/>
            <a:ext cx="5624418" cy="2825496"/>
          </a:xfrm>
          <a:prstGeom prst="rect">
            <a:avLst/>
          </a:prstGeom>
        </p:spPr>
      </p:pic>
      <p:pic>
        <p:nvPicPr>
          <p:cNvPr id="11" name="Picture 10"/>
          <p:cNvPicPr>
            <a:picLocks noChangeAspect="1"/>
          </p:cNvPicPr>
          <p:nvPr userDrawn="1"/>
        </p:nvPicPr>
        <p:blipFill>
          <a:blip r:embed="rId4" cstate="print"/>
          <a:stretch>
            <a:fillRect/>
          </a:stretch>
        </p:blipFill>
        <p:spPr>
          <a:xfrm>
            <a:off x="20923" y="2818500"/>
            <a:ext cx="7668994" cy="2296266"/>
          </a:xfrm>
          <a:prstGeom prst="rect">
            <a:avLst/>
          </a:prstGeom>
        </p:spPr>
      </p:pic>
      <p:pic>
        <p:nvPicPr>
          <p:cNvPr id="12" name="Picture 11"/>
          <p:cNvPicPr>
            <a:picLocks noChangeAspect="1"/>
          </p:cNvPicPr>
          <p:nvPr userDrawn="1"/>
        </p:nvPicPr>
        <p:blipFill>
          <a:blip r:embed="rId5" cstate="print"/>
          <a:stretch>
            <a:fillRect/>
          </a:stretch>
        </p:blipFill>
        <p:spPr>
          <a:xfrm>
            <a:off x="7662119" y="2819400"/>
            <a:ext cx="1461333" cy="2293850"/>
          </a:xfrm>
          <a:prstGeom prst="rect">
            <a:avLst/>
          </a:prstGeom>
        </p:spPr>
      </p:pic>
      <p:pic>
        <p:nvPicPr>
          <p:cNvPr id="13" name="Picture 12"/>
          <p:cNvPicPr>
            <a:picLocks/>
          </p:cNvPicPr>
          <p:nvPr userDrawn="1"/>
        </p:nvPicPr>
        <p:blipFill>
          <a:blip r:embed="rId6" cstate="print"/>
          <a:stretch>
            <a:fillRect/>
          </a:stretch>
        </p:blipFill>
        <p:spPr>
          <a:xfrm>
            <a:off x="20548" y="5089818"/>
            <a:ext cx="9098280" cy="1737360"/>
          </a:xfrm>
          <a:prstGeom prst="rect">
            <a:avLst/>
          </a:prstGeom>
        </p:spPr>
      </p:pic>
      <p:sp>
        <p:nvSpPr>
          <p:cNvPr id="14" name="Rectangle 13"/>
          <p:cNvSpPr/>
          <p:nvPr userDrawn="1"/>
        </p:nvSpPr>
        <p:spPr>
          <a:xfrm>
            <a:off x="8755230" y="2469776"/>
            <a:ext cx="304800" cy="152400"/>
          </a:xfrm>
          <a:prstGeom prst="rect">
            <a:avLst/>
          </a:prstGeom>
          <a:solidFill>
            <a:srgbClr val="F27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47F28"/>
              </a:solidFill>
            </a:endParaRPr>
          </a:p>
        </p:txBody>
      </p:sp>
    </p:spTree>
    <p:extLst>
      <p:ext uri="{BB962C8B-B14F-4D97-AF65-F5344CB8AC3E}">
        <p14:creationId xmlns:p14="http://schemas.microsoft.com/office/powerpoint/2010/main" val="1899877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0-#ppt_h/2"/>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anim calcmode="lin" valueType="num">
                                      <p:cBhvr>
                                        <p:cTn id="16" dur="500" fill="hold"/>
                                        <p:tgtEl>
                                          <p:spTgt spid="13"/>
                                        </p:tgtEl>
                                        <p:attrNameLst>
                                          <p:attrName>ppt_x</p:attrName>
                                        </p:attrNameLst>
                                      </p:cBhvr>
                                      <p:tavLst>
                                        <p:tav tm="0">
                                          <p:val>
                                            <p:strVal val="#ppt_x"/>
                                          </p:val>
                                        </p:tav>
                                        <p:tav tm="100000">
                                          <p:val>
                                            <p:strVal val="#ppt_x"/>
                                          </p:val>
                                        </p:tav>
                                      </p:tavLst>
                                    </p:anim>
                                    <p:anim calcmode="lin" valueType="num">
                                      <p:cBhvr>
                                        <p:cTn id="17" dur="500" fill="hold"/>
                                        <p:tgtEl>
                                          <p:spTgt spid="13"/>
                                        </p:tgtEl>
                                        <p:attrNameLst>
                                          <p:attrName>ppt_y</p:attrName>
                                        </p:attrNameLst>
                                      </p:cBhvr>
                                      <p:tavLst>
                                        <p:tav tm="0">
                                          <p:val>
                                            <p:strVal val="#ppt_y+.1"/>
                                          </p:val>
                                        </p:tav>
                                        <p:tav tm="100000">
                                          <p:val>
                                            <p:strVal val="#ppt_y"/>
                                          </p:val>
                                        </p:tav>
                                      </p:tavLst>
                                    </p:anim>
                                  </p:childTnLst>
                                </p:cTn>
                              </p:par>
                              <p:par>
                                <p:cTn id="18" presetID="2" presetClass="entr" presetSubtype="8"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0-#ppt_w/2"/>
                                          </p:val>
                                        </p:tav>
                                        <p:tav tm="100000">
                                          <p:val>
                                            <p:strVal val="#ppt_x"/>
                                          </p:val>
                                        </p:tav>
                                      </p:tavLst>
                                    </p:anim>
                                    <p:anim calcmode="lin" valueType="num">
                                      <p:cBhvr additive="base">
                                        <p:cTn id="21" dur="500" fill="hold"/>
                                        <p:tgtEl>
                                          <p:spTgt spid="11"/>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1+#ppt_w/2"/>
                                          </p:val>
                                        </p:tav>
                                        <p:tav tm="100000">
                                          <p:val>
                                            <p:strVal val="#ppt_x"/>
                                          </p:val>
                                        </p:tav>
                                      </p:tavLst>
                                    </p:anim>
                                    <p:anim calcmode="lin" valueType="num">
                                      <p:cBhvr additive="base">
                                        <p:cTn id="25" dur="500" fill="hold"/>
                                        <p:tgtEl>
                                          <p:spTgt spid="12"/>
                                        </p:tgtEl>
                                        <p:attrNameLst>
                                          <p:attrName>ppt_y</p:attrName>
                                        </p:attrNameLst>
                                      </p:cBhvr>
                                      <p:tavLst>
                                        <p:tav tm="0">
                                          <p:val>
                                            <p:strVal val="#ppt_y"/>
                                          </p:val>
                                        </p:tav>
                                        <p:tav tm="100000">
                                          <p:val>
                                            <p:strVal val="#ppt_y"/>
                                          </p:val>
                                        </p:tav>
                                      </p:tavLst>
                                    </p:anim>
                                  </p:childTnLst>
                                </p:cTn>
                              </p:par>
                              <p:par>
                                <p:cTn id="26" presetID="10" presetClass="entr" presetSubtype="0" fill="hold" grpId="0" nodeType="withEffect">
                                  <p:stCondLst>
                                    <p:cond delay="50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258050E-B668-4FA7-85AD-C750C80A6E9B}" type="datetimeFigureOut">
              <a:rPr lang="en-US" smtClean="0"/>
              <a:pPr/>
              <a:t>12/28/2014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40D5ECE-8B49-45CD-BE81-EF81920D1969}" type="slidenum">
              <a:rPr lang="en-US" smtClean="0"/>
              <a:pPr/>
              <a:t>‹#›</a:t>
            </a:fld>
            <a:endParaRPr lang="en-US" dirty="0"/>
          </a:p>
        </p:txBody>
      </p:sp>
    </p:spTree>
    <p:extLst>
      <p:ext uri="{BB962C8B-B14F-4D97-AF65-F5344CB8AC3E}">
        <p14:creationId xmlns:p14="http://schemas.microsoft.com/office/powerpoint/2010/main" val="4115621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762000"/>
            <a:ext cx="1971675"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42951" y="762000"/>
            <a:ext cx="5686425"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258050E-B668-4FA7-85AD-C750C80A6E9B}" type="datetimeFigureOut">
              <a:rPr lang="en-US" smtClean="0"/>
              <a:pPr/>
              <a:t>12/28/2014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40D5ECE-8B49-45CD-BE81-EF81920D1969}" type="slidenum">
              <a:rPr lang="en-US" smtClean="0"/>
              <a:pPr/>
              <a:t>‹#›</a:t>
            </a:fld>
            <a:endParaRPr lang="en-US" dirty="0"/>
          </a:p>
        </p:txBody>
      </p:sp>
      <p:cxnSp>
        <p:nvCxnSpPr>
          <p:cNvPr id="7" name="Straight Connector 6"/>
          <p:cNvCxnSpPr/>
          <p:nvPr/>
        </p:nvCxnSpPr>
        <p:spPr>
          <a:xfrm rot="5400000" flipV="1">
            <a:off x="7543800" y="173563"/>
            <a:ext cx="0" cy="6858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5909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with Text ">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12/28/2014</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
        <p:nvSpPr>
          <p:cNvPr id="7" name="Rectangle 6"/>
          <p:cNvSpPr/>
          <p:nvPr userDrawn="1"/>
        </p:nvSpPr>
        <p:spPr>
          <a:xfrm>
            <a:off x="0" y="2895600"/>
            <a:ext cx="7543800" cy="2133600"/>
          </a:xfrm>
          <a:prstGeom prst="rect">
            <a:avLst/>
          </a:prstGeom>
          <a:gradFill flip="none" rotWithShape="1">
            <a:gsLst>
              <a:gs pos="63000">
                <a:schemeClr val="tx1">
                  <a:lumMod val="85000"/>
                  <a:lumOff val="15000"/>
                  <a:alpha val="49000"/>
                </a:schemeClr>
              </a:gs>
              <a:gs pos="100000">
                <a:schemeClr val="tx1">
                  <a:lumMod val="95000"/>
                  <a:lumOff val="5000"/>
                  <a:alpha val="56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p:cNvSpPr>
            <a:spLocks noGrp="1"/>
          </p:cNvSpPr>
          <p:nvPr>
            <p:ph type="title"/>
          </p:nvPr>
        </p:nvSpPr>
        <p:spPr>
          <a:xfrm>
            <a:off x="414867" y="3200400"/>
            <a:ext cx="7010400" cy="1676400"/>
          </a:xfrm>
        </p:spPr>
        <p:txBody>
          <a:bodyPr>
            <a:normAutofit/>
          </a:bodyPr>
          <a:lstStyle>
            <a:lvl1pPr marL="0" algn="l" defTabSz="914400" rtl="0" eaLnBrk="1" latinLnBrk="0" hangingPunct="1">
              <a:defRPr lang="en-US" sz="4000" kern="1200" dirty="0">
                <a:solidFill>
                  <a:schemeClr val="bg1"/>
                </a:solidFill>
                <a:latin typeface="+mn-lt"/>
                <a:ea typeface="+mn-ea"/>
                <a:cs typeface="+mn-cs"/>
              </a:defRPr>
            </a:lvl1pPr>
          </a:lstStyle>
          <a:p>
            <a:r>
              <a:rPr lang="en-US" smtClean="0"/>
              <a:t>Click to edit Master title style</a:t>
            </a:r>
            <a:endParaRPr lang="en-US" dirty="0"/>
          </a:p>
        </p:txBody>
      </p:sp>
      <p:sp>
        <p:nvSpPr>
          <p:cNvPr id="10" name="Text Placeholder 15"/>
          <p:cNvSpPr>
            <a:spLocks noGrp="1"/>
          </p:cNvSpPr>
          <p:nvPr>
            <p:ph type="body" sz="quarter" idx="14" hasCustomPrompt="1"/>
          </p:nvPr>
        </p:nvSpPr>
        <p:spPr>
          <a:xfrm>
            <a:off x="4648200" y="664780"/>
            <a:ext cx="4191000" cy="381000"/>
          </a:xfrm>
        </p:spPr>
        <p:txBody>
          <a:bodyPr>
            <a:normAutofit/>
          </a:bodyPr>
          <a:lstStyle>
            <a:lvl1pPr algn="r">
              <a:buNone/>
              <a:defRPr lang="en-US" sz="1800" b="1" kern="1200" dirty="0" smtClean="0">
                <a:solidFill>
                  <a:schemeClr val="bg1">
                    <a:lumMod val="65000"/>
                  </a:schemeClr>
                </a:solidFill>
                <a:latin typeface="Calibri" pitchFamily="34" charset="0"/>
                <a:ea typeface="+mn-ea"/>
                <a:cs typeface="+mn-cs"/>
              </a:defRPr>
            </a:lvl1pPr>
          </a:lstStyle>
          <a:p>
            <a:pPr lvl="0"/>
            <a:r>
              <a:rPr lang="en-US" dirty="0" smtClean="0"/>
              <a:t>Click to edit Master subtitle style</a:t>
            </a:r>
            <a:endParaRPr lang="en-US" dirty="0"/>
          </a:p>
        </p:txBody>
      </p:sp>
    </p:spTree>
    <p:extLst>
      <p:ext uri="{BB962C8B-B14F-4D97-AF65-F5344CB8AC3E}">
        <p14:creationId xmlns:p14="http://schemas.microsoft.com/office/powerpoint/2010/main" val="2027327932"/>
      </p:ext>
    </p:extLst>
  </p:cSld>
  <p:clrMapOvr>
    <a:masterClrMapping/>
  </p:clrMapOvr>
  <mc:AlternateContent xmlns:mc="http://schemas.openxmlformats.org/markup-compatibility/2006">
    <mc:Choice xmlns:p14="http://schemas.microsoft.com/office/powerpoint/2010/main" Requires="p14">
      <p:transition spd="slow" p14:dur="2000">
        <p14:vortex/>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75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9" grpId="0" autoUpdateAnimBg="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stretch>
            <a:fillRect/>
          </a:stretch>
        </p:blipFill>
        <p:spPr>
          <a:xfrm>
            <a:off x="20548" y="20547"/>
            <a:ext cx="3498527" cy="2825393"/>
          </a:xfrm>
          <a:prstGeom prst="rect">
            <a:avLst/>
          </a:prstGeom>
        </p:spPr>
      </p:pic>
      <p:pic>
        <p:nvPicPr>
          <p:cNvPr id="8" name="Picture 7"/>
          <p:cNvPicPr>
            <a:picLocks noChangeAspect="1"/>
          </p:cNvPicPr>
          <p:nvPr userDrawn="1"/>
        </p:nvPicPr>
        <p:blipFill>
          <a:blip r:embed="rId3" cstate="print"/>
          <a:stretch>
            <a:fillRect/>
          </a:stretch>
        </p:blipFill>
        <p:spPr>
          <a:xfrm>
            <a:off x="3503486" y="20548"/>
            <a:ext cx="5624418" cy="2825496"/>
          </a:xfrm>
          <a:prstGeom prst="rect">
            <a:avLst/>
          </a:prstGeom>
        </p:spPr>
      </p:pic>
      <p:pic>
        <p:nvPicPr>
          <p:cNvPr id="9" name="Picture 8"/>
          <p:cNvPicPr>
            <a:picLocks noChangeAspect="1"/>
          </p:cNvPicPr>
          <p:nvPr userDrawn="1"/>
        </p:nvPicPr>
        <p:blipFill>
          <a:blip r:embed="rId4" cstate="print"/>
          <a:stretch>
            <a:fillRect/>
          </a:stretch>
        </p:blipFill>
        <p:spPr>
          <a:xfrm>
            <a:off x="20923" y="2818500"/>
            <a:ext cx="7668994" cy="2296266"/>
          </a:xfrm>
          <a:prstGeom prst="rect">
            <a:avLst/>
          </a:prstGeom>
        </p:spPr>
      </p:pic>
      <p:pic>
        <p:nvPicPr>
          <p:cNvPr id="10" name="Picture 9"/>
          <p:cNvPicPr>
            <a:picLocks noChangeAspect="1"/>
          </p:cNvPicPr>
          <p:nvPr userDrawn="1"/>
        </p:nvPicPr>
        <p:blipFill>
          <a:blip r:embed="rId5" cstate="print"/>
          <a:stretch>
            <a:fillRect/>
          </a:stretch>
        </p:blipFill>
        <p:spPr>
          <a:xfrm>
            <a:off x="7662119" y="2819400"/>
            <a:ext cx="1461333" cy="2293850"/>
          </a:xfrm>
          <a:prstGeom prst="rect">
            <a:avLst/>
          </a:prstGeom>
        </p:spPr>
      </p:pic>
      <p:pic>
        <p:nvPicPr>
          <p:cNvPr id="11" name="Picture 10"/>
          <p:cNvPicPr>
            <a:picLocks/>
          </p:cNvPicPr>
          <p:nvPr userDrawn="1"/>
        </p:nvPicPr>
        <p:blipFill>
          <a:blip r:embed="rId6" cstate="print"/>
          <a:stretch>
            <a:fillRect/>
          </a:stretch>
        </p:blipFill>
        <p:spPr>
          <a:xfrm>
            <a:off x="20548" y="5089818"/>
            <a:ext cx="9098280" cy="1737360"/>
          </a:xfrm>
          <a:prstGeom prst="rect">
            <a:avLst/>
          </a:prstGeom>
        </p:spPr>
      </p:pic>
      <p:sp>
        <p:nvSpPr>
          <p:cNvPr id="14" name="Rectangle 13"/>
          <p:cNvSpPr/>
          <p:nvPr userDrawn="1"/>
        </p:nvSpPr>
        <p:spPr>
          <a:xfrm>
            <a:off x="8755230" y="2469776"/>
            <a:ext cx="304800" cy="152400"/>
          </a:xfrm>
          <a:prstGeom prst="rect">
            <a:avLst/>
          </a:prstGeom>
          <a:solidFill>
            <a:srgbClr val="F27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47F28"/>
              </a:solidFill>
            </a:endParaRPr>
          </a:p>
        </p:txBody>
      </p:sp>
      <p:sp>
        <p:nvSpPr>
          <p:cNvPr id="4" name="Date Placeholder 3"/>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12/28/2014</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
        <p:nvSpPr>
          <p:cNvPr id="15" name="Text Placeholder 15"/>
          <p:cNvSpPr>
            <a:spLocks noGrp="1"/>
          </p:cNvSpPr>
          <p:nvPr>
            <p:ph type="body" sz="quarter" idx="14" hasCustomPrompt="1"/>
          </p:nvPr>
        </p:nvSpPr>
        <p:spPr>
          <a:xfrm>
            <a:off x="3581400" y="1295400"/>
            <a:ext cx="5105400" cy="1416269"/>
          </a:xfrm>
        </p:spPr>
        <p:txBody>
          <a:bodyPr anchor="b">
            <a:normAutofit/>
          </a:bodyPr>
          <a:lstStyle>
            <a:lvl1pPr algn="r">
              <a:buNone/>
              <a:defRPr lang="en-US" sz="2200" kern="1200" dirty="0" smtClean="0">
                <a:solidFill>
                  <a:schemeClr val="tx1">
                    <a:lumMod val="75000"/>
                    <a:lumOff val="25000"/>
                  </a:schemeClr>
                </a:solidFill>
                <a:latin typeface="Calibri" pitchFamily="34" charset="0"/>
                <a:ea typeface="+mn-ea"/>
                <a:cs typeface="+mn-cs"/>
              </a:defRPr>
            </a:lvl1pPr>
          </a:lstStyle>
          <a:p>
            <a:pPr lvl="0"/>
            <a:r>
              <a:rPr lang="en-US" dirty="0" smtClean="0"/>
              <a:t>Click to edit Master subtitle style</a:t>
            </a:r>
            <a:endParaRPr lang="en-US" dirty="0"/>
          </a:p>
        </p:txBody>
      </p:sp>
      <p:sp>
        <p:nvSpPr>
          <p:cNvPr id="2" name="Title 1"/>
          <p:cNvSpPr>
            <a:spLocks noGrp="1"/>
          </p:cNvSpPr>
          <p:nvPr>
            <p:ph type="title"/>
          </p:nvPr>
        </p:nvSpPr>
        <p:spPr>
          <a:xfrm>
            <a:off x="106344" y="4114800"/>
            <a:ext cx="7315200" cy="914400"/>
          </a:xfrm>
        </p:spPr>
        <p:txBody>
          <a:bodyPr anchor="b" anchorCtr="0">
            <a:normAutofit/>
          </a:bodyPr>
          <a:lstStyle>
            <a:lvl1pPr marL="0" indent="0">
              <a:defRPr lang="en-US" sz="3600" b="1" kern="1200" baseline="0">
                <a:solidFill>
                  <a:schemeClr val="bg1"/>
                </a:solidFill>
                <a:latin typeface="Arial" pitchFamily="34" charset="0"/>
                <a:ea typeface="+mn-ea"/>
                <a:cs typeface="Arial" pitchFamily="34" charset="0"/>
              </a:defRPr>
            </a:lvl1pPr>
          </a:lstStyle>
          <a:p>
            <a:pPr marL="342900" lvl="0" indent="-342900" algn="l" defTabSz="914400" rtl="0" eaLnBrk="1" latinLnBrk="0" hangingPunct="1">
              <a:spcBef>
                <a:spcPct val="20000"/>
              </a:spcBef>
              <a:buFont typeface="Arial" pitchFamily="34" charset="0"/>
              <a:buNone/>
            </a:pPr>
            <a:r>
              <a:rPr lang="en-US" smtClean="0"/>
              <a:t>Click to edit Master title style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anim calcmode="lin" valueType="num">
                                      <p:cBhvr additive="base">
                                        <p:cTn id="15"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5">
                                            <p:txEl>
                                              <p:pRg st="0" end="0"/>
                                            </p:txEl>
                                          </p:spTgt>
                                        </p:tgtEl>
                                        <p:attrNameLst>
                                          <p:attrName>ppt_y</p:attrName>
                                        </p:attrNameLst>
                                      </p:cBhvr>
                                      <p:tavLst>
                                        <p:tav tm="0">
                                          <p:val>
                                            <p:strVal val="#ppt_y"/>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anim calcmode="lin" valueType="num">
                                      <p:cBhvr>
                                        <p:cTn id="20" dur="500" fill="hold"/>
                                        <p:tgtEl>
                                          <p:spTgt spid="11"/>
                                        </p:tgtEl>
                                        <p:attrNameLst>
                                          <p:attrName>ppt_x</p:attrName>
                                        </p:attrNameLst>
                                      </p:cBhvr>
                                      <p:tavLst>
                                        <p:tav tm="0">
                                          <p:val>
                                            <p:strVal val="#ppt_x"/>
                                          </p:val>
                                        </p:tav>
                                        <p:tav tm="100000">
                                          <p:val>
                                            <p:strVal val="#ppt_x"/>
                                          </p:val>
                                        </p:tav>
                                      </p:tavLst>
                                    </p:anim>
                                    <p:anim calcmode="lin" valueType="num">
                                      <p:cBhvr>
                                        <p:cTn id="21" dur="500" fill="hold"/>
                                        <p:tgtEl>
                                          <p:spTgt spid="11"/>
                                        </p:tgtEl>
                                        <p:attrNameLst>
                                          <p:attrName>ppt_y</p:attrName>
                                        </p:attrNameLst>
                                      </p:cBhvr>
                                      <p:tavLst>
                                        <p:tav tm="0">
                                          <p:val>
                                            <p:strVal val="#ppt_y+.1"/>
                                          </p:val>
                                        </p:tav>
                                        <p:tav tm="100000">
                                          <p:val>
                                            <p:strVal val="#ppt_y"/>
                                          </p:val>
                                        </p:tav>
                                      </p:tavLst>
                                    </p:anim>
                                  </p:childTnLst>
                                </p:cTn>
                              </p:par>
                              <p:par>
                                <p:cTn id="22" presetID="2" presetClass="entr" presetSubtype="8"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1+#ppt_w/2"/>
                                          </p:val>
                                        </p:tav>
                                        <p:tav tm="100000">
                                          <p:val>
                                            <p:strVal val="#ppt_x"/>
                                          </p:val>
                                        </p:tav>
                                      </p:tavLst>
                                    </p:anim>
                                    <p:anim calcmode="lin" valueType="num">
                                      <p:cBhvr additive="base">
                                        <p:cTn id="29" dur="500" fill="hold"/>
                                        <p:tgtEl>
                                          <p:spTgt spid="10"/>
                                        </p:tgtEl>
                                        <p:attrNameLst>
                                          <p:attrName>ppt_y</p:attrName>
                                        </p:attrNameLst>
                                      </p:cBhvr>
                                      <p:tavLst>
                                        <p:tav tm="0">
                                          <p:val>
                                            <p:strVal val="#ppt_y"/>
                                          </p:val>
                                        </p:tav>
                                        <p:tav tm="100000">
                                          <p:val>
                                            <p:strVal val="#ppt_y"/>
                                          </p:val>
                                        </p:tav>
                                      </p:tavLst>
                                    </p:anim>
                                  </p:childTnLst>
                                </p:cTn>
                              </p:par>
                              <p:par>
                                <p:cTn id="30" presetID="10" presetClass="entr" presetSubtype="0" fill="hold" grpId="0" nodeType="withEffect">
                                  <p:stCondLst>
                                    <p:cond delay="5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build="p">
        <p:tmplLst>
          <p:tmpl lvl="1">
            <p:tnLst>
              <p:par>
                <p:cTn presetID="2" presetClass="entr" presetSubtype="2"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Emphasi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solidFill>
                  <a:schemeClr val="tx1">
                    <a:lumMod val="85000"/>
                    <a:lumOff val="15000"/>
                  </a:schemeClr>
                </a:solidFill>
              </a:defRPr>
            </a:lvl1pPr>
          </a:lstStyle>
          <a:p>
            <a:fld id="{A258050E-B668-4FA7-85AD-C750C80A6E9B}" type="datetimeFigureOut">
              <a:rPr lang="en-US" smtClean="0"/>
              <a:pPr/>
              <a:t>12/28/2014</a:t>
            </a:fld>
            <a:endParaRPr lang="en-US" dirty="0"/>
          </a:p>
        </p:txBody>
      </p:sp>
      <p:sp>
        <p:nvSpPr>
          <p:cNvPr id="4" name="Footer Placeholder 3"/>
          <p:cNvSpPr>
            <a:spLocks noGrp="1"/>
          </p:cNvSpPr>
          <p:nvPr>
            <p:ph type="ftr" sz="quarter" idx="11"/>
          </p:nvPr>
        </p:nvSpPr>
        <p:spPr/>
        <p:txBody>
          <a:bodyPr/>
          <a:lstStyle>
            <a:lvl1pPr>
              <a:defRPr>
                <a:solidFill>
                  <a:schemeClr val="tx1">
                    <a:lumMod val="85000"/>
                    <a:lumOff val="15000"/>
                  </a:schemeClr>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pPr/>
              <a:t>‹#›</a:t>
            </a:fld>
            <a:endParaRPr lang="en-US" dirty="0"/>
          </a:p>
        </p:txBody>
      </p:sp>
      <p:sp>
        <p:nvSpPr>
          <p:cNvPr id="6" name="Content Placeholder 2"/>
          <p:cNvSpPr>
            <a:spLocks noGrp="1"/>
          </p:cNvSpPr>
          <p:nvPr>
            <p:ph idx="1"/>
          </p:nvPr>
        </p:nvSpPr>
        <p:spPr>
          <a:xfrm>
            <a:off x="457200" y="1600200"/>
            <a:ext cx="8229600" cy="4525963"/>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Only: Emphasi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58050E-B668-4FA7-85AD-C750C80A6E9B}" type="datetimeFigureOut">
              <a:rPr lang="en-US" smtClean="0"/>
              <a:pPr/>
              <a:t>12/28/2014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40D5ECE-8B49-45CD-BE81-EF81920D1969}" type="slidenum">
              <a:rPr lang="en-US" smtClean="0"/>
              <a:pPr/>
              <a:t>‹#›</a:t>
            </a:fld>
            <a:endParaRPr lang="en-US" dirty="0"/>
          </a:p>
        </p:txBody>
      </p:sp>
      <p:sp>
        <p:nvSpPr>
          <p:cNvPr id="6" name="Title 1"/>
          <p:cNvSpPr>
            <a:spLocks noGrp="1"/>
          </p:cNvSpPr>
          <p:nvPr>
            <p:ph type="title" hasCustomPrompt="1"/>
          </p:nvPr>
        </p:nvSpPr>
        <p:spPr>
          <a:xfrm>
            <a:off x="290400" y="3081000"/>
            <a:ext cx="8686800" cy="1095600"/>
          </a:xfrm>
        </p:spPr>
        <p:txBody>
          <a:bodyPr>
            <a:normAutofit/>
          </a:bodyPr>
          <a:lstStyle>
            <a:lvl1pPr algn="ctr">
              <a:defRPr lang="en-US" sz="4600" b="1" kern="1200" spc="-150" baseline="0" dirty="0" smtClean="0">
                <a:ln>
                  <a:gradFill>
                    <a:gsLst>
                      <a:gs pos="0">
                        <a:schemeClr val="bg1"/>
                      </a:gs>
                      <a:gs pos="50000">
                        <a:schemeClr val="bg1">
                          <a:lumMod val="75000"/>
                        </a:schemeClr>
                      </a:gs>
                    </a:gsLst>
                    <a:lin ang="5400000" scaled="0"/>
                  </a:gradFill>
                </a:ln>
                <a:gradFill>
                  <a:gsLst>
                    <a:gs pos="11000">
                      <a:schemeClr val="bg1">
                        <a:lumMod val="75000"/>
                      </a:schemeClr>
                    </a:gs>
                    <a:gs pos="91000">
                      <a:schemeClr val="bg1"/>
                    </a:gs>
                  </a:gsLst>
                  <a:lin ang="16200000" scaled="1"/>
                </a:gradFill>
                <a:effectLst>
                  <a:outerShdw blurRad="38100" algn="ctr" rotWithShape="0">
                    <a:prstClr val="black">
                      <a:alpha val="25000"/>
                    </a:prstClr>
                  </a:outerShdw>
                  <a:reflection blurRad="6350" stA="60000" endA="900" endPos="58000" dir="5400000" sy="-100000" algn="bl" rotWithShape="0"/>
                </a:effectLst>
                <a:latin typeface="+mn-lt"/>
                <a:ea typeface="+mn-ea"/>
                <a:cs typeface="+mn-cs"/>
              </a:defRPr>
            </a:lvl1pPr>
          </a:lstStyle>
          <a:p>
            <a:r>
              <a:rPr lang="en-US" dirty="0" smtClean="0"/>
              <a:t>Click to edit Master Title Style</a:t>
            </a:r>
            <a:endParaRPr lang="en-US" dirty="0"/>
          </a:p>
        </p:txBody>
      </p:sp>
      <p:sp>
        <p:nvSpPr>
          <p:cNvPr id="7" name="Text Placeholder 2"/>
          <p:cNvSpPr>
            <a:spLocks noGrp="1"/>
          </p:cNvSpPr>
          <p:nvPr>
            <p:ph type="body" idx="1"/>
          </p:nvPr>
        </p:nvSpPr>
        <p:spPr>
          <a:xfrm>
            <a:off x="283952" y="2424752"/>
            <a:ext cx="8694000" cy="639762"/>
          </a:xfrm>
        </p:spPr>
        <p:txBody>
          <a:bodyPr anchor="b">
            <a:normAutofit/>
          </a:bodyPr>
          <a:lstStyle>
            <a:lvl1pPr marL="0" indent="0" algn="ctr">
              <a:buNone/>
              <a:defRPr lang="en-US" sz="2800" kern="1200" dirty="0" smtClean="0">
                <a:solidFill>
                  <a:srgbClr val="2E507A">
                    <a:alpha val="81000"/>
                  </a:srgb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Media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12/28/2014</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
        <p:nvSpPr>
          <p:cNvPr id="6" name="Rectangle 5"/>
          <p:cNvSpPr/>
          <p:nvPr userDrawn="1"/>
        </p:nvSpPr>
        <p:spPr>
          <a:xfrm>
            <a:off x="595263" y="4800600"/>
            <a:ext cx="4873752" cy="685800"/>
          </a:xfrm>
          <a:prstGeom prst="rect">
            <a:avLst/>
          </a:prstGeom>
          <a:solidFill>
            <a:schemeClr val="tx1">
              <a:lumMod val="95000"/>
              <a:lumOff val="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Georgia" pitchFamily="18" charset="0"/>
            </a:endParaRPr>
          </a:p>
        </p:txBody>
      </p:sp>
      <p:sp>
        <p:nvSpPr>
          <p:cNvPr id="7" name="Title 1"/>
          <p:cNvSpPr>
            <a:spLocks noGrp="1"/>
          </p:cNvSpPr>
          <p:nvPr>
            <p:ph type="title"/>
          </p:nvPr>
        </p:nvSpPr>
        <p:spPr>
          <a:xfrm>
            <a:off x="606552" y="4800600"/>
            <a:ext cx="4809244" cy="566738"/>
          </a:xfrm>
        </p:spPr>
        <p:txBody>
          <a:bodyPr anchor="b">
            <a:normAutofit/>
          </a:bodyPr>
          <a:lstStyle>
            <a:lvl1pPr algn="ctr">
              <a:defRPr sz="1800" b="0" i="1">
                <a:solidFill>
                  <a:schemeClr val="bg1">
                    <a:lumMod val="85000"/>
                  </a:schemeClr>
                </a:solidFill>
                <a:latin typeface="Georgia" pitchFamily="18" charset="0"/>
              </a:defRPr>
            </a:lvl1pPr>
          </a:lstStyle>
          <a:p>
            <a:r>
              <a:rPr lang="en-US" smtClean="0"/>
              <a:t>Click to edit Master title style</a:t>
            </a:r>
            <a:endParaRPr lang="en-US" dirty="0"/>
          </a:p>
        </p:txBody>
      </p:sp>
      <p:sp>
        <p:nvSpPr>
          <p:cNvPr id="9" name="Media Placeholder 8"/>
          <p:cNvSpPr>
            <a:spLocks noGrp="1"/>
          </p:cNvSpPr>
          <p:nvPr>
            <p:ph type="media" sz="quarter" idx="13"/>
          </p:nvPr>
        </p:nvSpPr>
        <p:spPr>
          <a:xfrm>
            <a:off x="587022" y="838200"/>
            <a:ext cx="4873752" cy="3812822"/>
          </a:xfrm>
        </p:spPr>
        <p:txBody>
          <a:bodyPr/>
          <a:lstStyle>
            <a:lvl1pPr>
              <a:buNone/>
              <a:defRPr/>
            </a:lvl1pPr>
          </a:lstStyle>
          <a:p>
            <a:r>
              <a:rPr lang="en-US" dirty="0" smtClean="0"/>
              <a:t>Click icon to add media</a:t>
            </a:r>
            <a:endParaRPr lang="en-US" dirty="0"/>
          </a:p>
        </p:txBody>
      </p:sp>
      <p:sp>
        <p:nvSpPr>
          <p:cNvPr id="11" name="Text Placeholder 10"/>
          <p:cNvSpPr>
            <a:spLocks noGrp="1"/>
          </p:cNvSpPr>
          <p:nvPr>
            <p:ph type="body" sz="quarter" idx="14"/>
          </p:nvPr>
        </p:nvSpPr>
        <p:spPr>
          <a:xfrm>
            <a:off x="5776863" y="838200"/>
            <a:ext cx="2819400" cy="4636911"/>
          </a:xfrm>
        </p:spPr>
        <p:txBody>
          <a:bodyPr>
            <a:normAutofit/>
          </a:bodyPr>
          <a:lstStyle>
            <a:lvl1pPr marL="0" indent="0" algn="l">
              <a:buNone/>
              <a:defRPr sz="2400">
                <a:solidFill>
                  <a:schemeClr val="bg1"/>
                </a:solidFill>
              </a:defRPr>
            </a:lvl1pPr>
          </a:lstStyle>
          <a:p>
            <a:pPr lvl="0"/>
            <a:r>
              <a:rPr lang="en-US" smtClean="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Title and Vertical Tex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258050E-B668-4FA7-85AD-C750C80A6E9B}" type="datetimeFigureOut">
              <a:rPr lang="en-US" smtClean="0"/>
              <a:pPr/>
              <a:t>12/28/2014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40D5ECE-8B49-45CD-BE81-EF81920D1969}" type="slidenum">
              <a:rPr lang="en-US" smtClean="0"/>
              <a:pPr/>
              <a:t>‹#›</a:t>
            </a:fld>
            <a:endParaRPr lang="en-US" dirty="0"/>
          </a:p>
        </p:txBody>
      </p:sp>
      <p:sp>
        <p:nvSpPr>
          <p:cNvPr id="14" name="Title 1"/>
          <p:cNvSpPr>
            <a:spLocks noGrp="1"/>
          </p:cNvSpPr>
          <p:nvPr>
            <p:ph type="title" hasCustomPrompt="1"/>
          </p:nvPr>
        </p:nvSpPr>
        <p:spPr>
          <a:xfrm>
            <a:off x="0" y="414867"/>
            <a:ext cx="5029200" cy="457200"/>
          </a:xfrm>
          <a:solidFill>
            <a:schemeClr val="tx1">
              <a:lumMod val="50000"/>
              <a:lumOff val="50000"/>
            </a:schemeClr>
          </a:solidFill>
        </p:spPr>
        <p:txBody>
          <a:bodyPr>
            <a:normAutofit/>
          </a:bodyPr>
          <a:lstStyle>
            <a:lvl1pPr algn="l">
              <a:defRPr lang="en-US" sz="2800" b="1" kern="1200" baseline="0" dirty="0">
                <a:solidFill>
                  <a:schemeClr val="bg1"/>
                </a:solidFill>
                <a:latin typeface="+mn-lt"/>
                <a:ea typeface="+mn-ea"/>
                <a:cs typeface="+mn-cs"/>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1_Blank">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srcRect l="2599" r="5874" b="5262"/>
          <a:stretch/>
        </p:blipFill>
        <p:spPr>
          <a:xfrm>
            <a:off x="3530" y="5867400"/>
            <a:ext cx="9144000" cy="1053694"/>
          </a:xfrm>
          <a:prstGeom prst="rect">
            <a:avLst/>
          </a:prstGeom>
        </p:spPr>
      </p:pic>
      <p:sp>
        <p:nvSpPr>
          <p:cNvPr id="2" name="Date Placeholder 1"/>
          <p:cNvSpPr>
            <a:spLocks noGrp="1"/>
          </p:cNvSpPr>
          <p:nvPr>
            <p:ph type="dt" sz="half" idx="10"/>
          </p:nvPr>
        </p:nvSpPr>
        <p:spPr/>
        <p:txBody>
          <a:bodyPr/>
          <a:lstStyle/>
          <a:p>
            <a:fld id="{2FF934E2-BBB6-4D34-BB01-078E9AA25260}" type="datetimeFigureOut">
              <a:rPr lang="en-US" smtClean="0"/>
              <a:pPr/>
              <a:t>12/28/2014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3820FCD-5F4C-4989-BE05-0A8208BCBC21}"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258050E-B668-4FA7-85AD-C750C80A6E9B}" type="datetimeFigureOut">
              <a:rPr lang="en-US" smtClean="0"/>
              <a:pPr/>
              <a:t>12/28/2014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40D5ECE-8B49-45CD-BE81-EF81920D1969}" type="slidenum">
              <a:rPr lang="en-US" smtClean="0"/>
              <a:pPr/>
              <a:t>‹#›</a:t>
            </a:fld>
            <a:endParaRPr lang="en-US" dirty="0"/>
          </a:p>
        </p:txBody>
      </p:sp>
      <p:pic>
        <p:nvPicPr>
          <p:cNvPr id="7" name="Picture 6"/>
          <p:cNvPicPr>
            <a:picLocks noChangeAspect="1"/>
          </p:cNvPicPr>
          <p:nvPr userDrawn="1"/>
        </p:nvPicPr>
        <p:blipFill rotWithShape="1">
          <a:blip r:embed="rId2" cstate="print"/>
          <a:srcRect l="2599" r="5874" b="5262"/>
          <a:stretch/>
        </p:blipFill>
        <p:spPr>
          <a:xfrm>
            <a:off x="3530" y="5867400"/>
            <a:ext cx="9144000" cy="1053694"/>
          </a:xfrm>
          <a:prstGeom prst="rect">
            <a:avLst/>
          </a:prstGeom>
        </p:spPr>
      </p:pic>
    </p:spTree>
    <p:extLst>
      <p:ext uri="{BB962C8B-B14F-4D97-AF65-F5344CB8AC3E}">
        <p14:creationId xmlns:p14="http://schemas.microsoft.com/office/powerpoint/2010/main" val="520533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1"/>
            <a:ext cx="9144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960137"/>
            <a:ext cx="5829300" cy="1463040"/>
          </a:xfrm>
        </p:spPr>
        <p:txBody>
          <a:bodyPr anchor="ctr">
            <a:normAutofit/>
          </a:bodyPr>
          <a:lstStyle>
            <a:lvl1pPr algn="r">
              <a:defRPr sz="44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6457950" y="4960137"/>
            <a:ext cx="2400300" cy="1463040"/>
          </a:xfrm>
        </p:spPr>
        <p:txBody>
          <a:bodyPr lIns="91440" rIns="91440" anchor="ctr">
            <a:normAutofit/>
          </a:bodyPr>
          <a:lstStyle>
            <a:lvl1pPr marL="0" indent="0">
              <a:lnSpc>
                <a:spcPct val="100000"/>
              </a:lnSpc>
              <a:spcBef>
                <a:spcPts val="0"/>
              </a:spcBef>
              <a:buNone/>
              <a:defRPr sz="1600">
                <a:solidFill>
                  <a:schemeClr val="tx1">
                    <a:lumMod val="90000"/>
                    <a:lumOff val="10000"/>
                  </a:schemeClr>
                </a:solidFill>
              </a:defRPr>
            </a:lvl1pPr>
            <a:lvl2pPr marL="457189" indent="0">
              <a:buNone/>
              <a:defRPr sz="16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t>12/28/2014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40D5ECE-8B49-45CD-BE81-EF81920D1969}" type="slidenum">
              <a:rPr lang="en-US" smtClean="0"/>
              <a:pPr/>
              <a:t>‹#›</a:t>
            </a:fld>
            <a:endParaRPr lang="en-US" dirty="0"/>
          </a:p>
        </p:txBody>
      </p:sp>
      <p:cxnSp>
        <p:nvCxnSpPr>
          <p:cNvPr id="8" name="Straight Connector 7"/>
          <p:cNvCxnSpPr/>
          <p:nvPr/>
        </p:nvCxnSpPr>
        <p:spPr>
          <a:xfrm flipV="1">
            <a:off x="629013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Oval 8"/>
          <p:cNvSpPr/>
          <p:nvPr userDrawn="1"/>
        </p:nvSpPr>
        <p:spPr>
          <a:xfrm>
            <a:off x="762000" y="1946209"/>
            <a:ext cx="2057400" cy="2057400"/>
          </a:xfrm>
          <a:prstGeom prst="ellipse">
            <a:avLst/>
          </a:prstGeom>
          <a:gradFill flip="none" rotWithShape="1">
            <a:gsLst>
              <a:gs pos="0">
                <a:srgbClr val="F39C29"/>
              </a:gs>
              <a:gs pos="50000">
                <a:srgbClr val="F7931D"/>
              </a:gs>
              <a:gs pos="100000">
                <a:srgbClr val="FF6600"/>
              </a:gs>
            </a:gsLst>
            <a:path path="circle">
              <a:fillToRect l="50000" t="50000" r="50000" b="50000"/>
            </a:path>
            <a:tileRect/>
          </a:gradFill>
          <a:ln w="8255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0" name="Rectangle 9"/>
          <p:cNvSpPr/>
          <p:nvPr userDrawn="1"/>
        </p:nvSpPr>
        <p:spPr>
          <a:xfrm>
            <a:off x="8686800" y="5265376"/>
            <a:ext cx="457200" cy="9667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6600"/>
                </a:solidFill>
              </a:rPr>
              <a:t>           </a:t>
            </a:r>
            <a:endParaRPr lang="en-US" dirty="0">
              <a:solidFill>
                <a:srgbClr val="FF6600"/>
              </a:solidFill>
            </a:endParaRPr>
          </a:p>
        </p:txBody>
      </p:sp>
      <p:sp>
        <p:nvSpPr>
          <p:cNvPr id="11" name="Oval 10"/>
          <p:cNvSpPr/>
          <p:nvPr userDrawn="1"/>
        </p:nvSpPr>
        <p:spPr>
          <a:xfrm>
            <a:off x="1007328" y="199235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Tree>
    <p:extLst>
      <p:ext uri="{BB962C8B-B14F-4D97-AF65-F5344CB8AC3E}">
        <p14:creationId xmlns:p14="http://schemas.microsoft.com/office/powerpoint/2010/main" val="3529962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8096" y="585216"/>
            <a:ext cx="7290054"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768096" y="2286000"/>
            <a:ext cx="35661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91990" y="2286000"/>
            <a:ext cx="35661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258050E-B668-4FA7-85AD-C750C80A6E9B}" type="datetimeFigureOut">
              <a:rPr lang="en-US" smtClean="0"/>
              <a:pPr/>
              <a:t>12/28/2014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40D5ECE-8B49-45CD-BE81-EF81920D1969}" type="slidenum">
              <a:rPr lang="en-US" smtClean="0"/>
              <a:pPr/>
              <a:t>‹#›</a:t>
            </a:fld>
            <a:endParaRPr lang="en-US" dirty="0"/>
          </a:p>
        </p:txBody>
      </p:sp>
    </p:spTree>
    <p:extLst>
      <p:ext uri="{BB962C8B-B14F-4D97-AF65-F5344CB8AC3E}">
        <p14:creationId xmlns:p14="http://schemas.microsoft.com/office/powerpoint/2010/main" val="1055346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768096" y="585216"/>
            <a:ext cx="7290054" cy="149961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768096" y="2179636"/>
            <a:ext cx="3566160" cy="822960"/>
          </a:xfrm>
        </p:spPr>
        <p:txBody>
          <a:bodyPr lIns="137160" rIns="137160" anchor="ctr">
            <a:normAutofit/>
          </a:bodyPr>
          <a:lstStyle>
            <a:lvl1pPr marL="0" indent="0">
              <a:spcBef>
                <a:spcPts val="0"/>
              </a:spcBef>
              <a:spcAft>
                <a:spcPts val="0"/>
              </a:spcAft>
              <a:buNone/>
              <a:defRPr sz="2200" b="0" cap="none" baseline="0">
                <a:solidFill>
                  <a:schemeClr val="accent2">
                    <a:lumMod val="75000"/>
                  </a:schemeClr>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68096" y="2967788"/>
            <a:ext cx="356616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91990" y="2179636"/>
            <a:ext cx="3566160" cy="822960"/>
          </a:xfrm>
        </p:spPr>
        <p:txBody>
          <a:bodyPr lIns="137160" rIns="137160" anchor="ctr">
            <a:normAutofit/>
          </a:bodyPr>
          <a:lstStyle>
            <a:lvl1pPr marL="0" indent="0">
              <a:spcBef>
                <a:spcPts val="0"/>
              </a:spcBef>
              <a:spcAft>
                <a:spcPts val="0"/>
              </a:spcAft>
              <a:buNone/>
              <a:defRPr lang="en-US" sz="2200" b="0" kern="1200" cap="none" baseline="0" dirty="0">
                <a:solidFill>
                  <a:schemeClr val="accent2">
                    <a:lumMod val="75000"/>
                  </a:schemeClr>
                </a:solidFill>
                <a:latin typeface="+mn-lt"/>
                <a:ea typeface="+mn-ea"/>
                <a:cs typeface="+mn-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marL="0" lvl="0" indent="0" algn="l" defTabSz="914377"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4491990" y="2967788"/>
            <a:ext cx="356616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258050E-B668-4FA7-85AD-C750C80A6E9B}" type="datetimeFigureOut">
              <a:rPr lang="en-US" smtClean="0"/>
              <a:pPr/>
              <a:t>12/28/2014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40D5ECE-8B49-45CD-BE81-EF81920D1969}" type="slidenum">
              <a:rPr lang="en-US" smtClean="0"/>
              <a:pPr/>
              <a:t>‹#›</a:t>
            </a:fld>
            <a:endParaRPr lang="en-US" dirty="0"/>
          </a:p>
        </p:txBody>
      </p:sp>
    </p:spTree>
    <p:extLst>
      <p:ext uri="{BB962C8B-B14F-4D97-AF65-F5344CB8AC3E}">
        <p14:creationId xmlns:p14="http://schemas.microsoft.com/office/powerpoint/2010/main" val="20125690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258050E-B668-4FA7-85AD-C750C80A6E9B}" type="datetimeFigureOut">
              <a:rPr lang="en-US" smtClean="0"/>
              <a:pPr/>
              <a:t>12/28/2014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40D5ECE-8B49-45CD-BE81-EF81920D1969}" type="slidenum">
              <a:rPr lang="en-US" smtClean="0"/>
              <a:pPr/>
              <a:t>‹#›</a:t>
            </a:fld>
            <a:endParaRPr lang="en-US" dirty="0"/>
          </a:p>
        </p:txBody>
      </p:sp>
      <p:pic>
        <p:nvPicPr>
          <p:cNvPr id="6" name="Picture 5"/>
          <p:cNvPicPr>
            <a:picLocks noChangeAspect="1"/>
          </p:cNvPicPr>
          <p:nvPr userDrawn="1"/>
        </p:nvPicPr>
        <p:blipFill>
          <a:blip r:embed="rId2" cstate="print"/>
          <a:stretch>
            <a:fillRect/>
          </a:stretch>
        </p:blipFill>
        <p:spPr>
          <a:xfrm>
            <a:off x="0" y="762000"/>
            <a:ext cx="2445488" cy="2286000"/>
          </a:xfrm>
          <a:prstGeom prst="rect">
            <a:avLst/>
          </a:prstGeom>
        </p:spPr>
      </p:pic>
    </p:spTree>
    <p:extLst>
      <p:ext uri="{BB962C8B-B14F-4D97-AF65-F5344CB8AC3E}">
        <p14:creationId xmlns:p14="http://schemas.microsoft.com/office/powerpoint/2010/main" val="3882411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F934E2-BBB6-4D34-BB01-078E9AA25260}" type="datetimeFigureOut">
              <a:rPr lang="en-US" smtClean="0"/>
              <a:pPr/>
              <a:t>12/28/2014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3820FCD-5F4C-4989-BE05-0A8208BCBC21}" type="slidenum">
              <a:rPr lang="en-US" smtClean="0"/>
              <a:pPr/>
              <a:t>‹#›</a:t>
            </a:fld>
            <a:endParaRPr lang="en-US" dirty="0"/>
          </a:p>
        </p:txBody>
      </p:sp>
      <p:pic>
        <p:nvPicPr>
          <p:cNvPr id="5" name="Picture 4"/>
          <p:cNvPicPr>
            <a:picLocks noChangeAspect="1"/>
          </p:cNvPicPr>
          <p:nvPr userDrawn="1"/>
        </p:nvPicPr>
        <p:blipFill rotWithShape="1">
          <a:blip r:embed="rId2" cstate="print"/>
          <a:srcRect l="2599" r="5874" b="5262"/>
          <a:stretch/>
        </p:blipFill>
        <p:spPr>
          <a:xfrm>
            <a:off x="3530" y="5867400"/>
            <a:ext cx="9144000" cy="1053694"/>
          </a:xfrm>
          <a:prstGeom prst="rect">
            <a:avLst/>
          </a:prstGeom>
        </p:spPr>
      </p:pic>
    </p:spTree>
    <p:extLst>
      <p:ext uri="{BB962C8B-B14F-4D97-AF65-F5344CB8AC3E}">
        <p14:creationId xmlns:p14="http://schemas.microsoft.com/office/powerpoint/2010/main" val="2475264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68096" y="471509"/>
            <a:ext cx="3291840" cy="1737360"/>
          </a:xfrm>
        </p:spPr>
        <p:txBody>
          <a:bodyPr>
            <a:noAutofit/>
          </a:bodyPr>
          <a:lstStyle>
            <a:lvl1pPr>
              <a:lnSpc>
                <a:spcPct val="80000"/>
              </a:lnSpc>
              <a:defRPr sz="3600"/>
            </a:lvl1pPr>
          </a:lstStyle>
          <a:p>
            <a:r>
              <a:rPr lang="en-US" smtClean="0"/>
              <a:t>Click to edit Master title style</a:t>
            </a:r>
            <a:endParaRPr lang="en-US" dirty="0"/>
          </a:p>
        </p:txBody>
      </p:sp>
      <p:sp>
        <p:nvSpPr>
          <p:cNvPr id="3" name="Content Placeholder 2"/>
          <p:cNvSpPr>
            <a:spLocks noGrp="1"/>
          </p:cNvSpPr>
          <p:nvPr>
            <p:ph idx="1"/>
          </p:nvPr>
        </p:nvSpPr>
        <p:spPr>
          <a:xfrm>
            <a:off x="4286250" y="822960"/>
            <a:ext cx="4258818" cy="5184648"/>
          </a:xfrm>
        </p:spPr>
        <p:txBody>
          <a:bodyPr>
            <a:normAutofit/>
          </a:bodyPr>
          <a:lstStyle>
            <a:lvl1pPr>
              <a:defRPr sz="2000"/>
            </a:lvl1pPr>
            <a:lvl2pPr>
              <a:defRPr sz="16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68096" y="2257506"/>
            <a:ext cx="3291840" cy="3762294"/>
          </a:xfrm>
        </p:spPr>
        <p:txBody>
          <a:bodyPr lIns="91440" rIns="91440">
            <a:normAutofit/>
          </a:bodyPr>
          <a:lstStyle>
            <a:lvl1pPr marL="0" indent="0">
              <a:lnSpc>
                <a:spcPct val="108000"/>
              </a:lnSpc>
              <a:spcBef>
                <a:spcPts val="600"/>
              </a:spcBef>
              <a:buNone/>
              <a:defRPr sz="16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258050E-B668-4FA7-85AD-C750C80A6E9B}" type="datetimeFigureOut">
              <a:rPr lang="en-US" smtClean="0"/>
              <a:pPr/>
              <a:t>12/28/2014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40D5ECE-8B49-45CD-BE81-EF81920D1969}" type="slidenum">
              <a:rPr lang="en-US" smtClean="0"/>
              <a:pPr/>
              <a:t>‹#›</a:t>
            </a:fld>
            <a:endParaRPr lang="en-US" dirty="0"/>
          </a:p>
        </p:txBody>
      </p:sp>
    </p:spTree>
    <p:extLst>
      <p:ext uri="{BB962C8B-B14F-4D97-AF65-F5344CB8AC3E}">
        <p14:creationId xmlns:p14="http://schemas.microsoft.com/office/powerpoint/2010/main" val="3503031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4960138"/>
            <a:ext cx="5829300" cy="1463040"/>
          </a:xfrm>
        </p:spPr>
        <p:txBody>
          <a:bodyPr anchor="ctr">
            <a:normAutofit/>
          </a:bodyPr>
          <a:lstStyle>
            <a:lvl1pPr algn="r">
              <a:defRPr sz="44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9141714" cy="4572000"/>
          </a:xfrm>
          <a:solidFill>
            <a:schemeClr val="accent2">
              <a:lumMod val="60000"/>
              <a:lumOff val="40000"/>
            </a:schemeClr>
          </a:solidFill>
        </p:spPr>
        <p:txBody>
          <a:bodyPr lIns="457200" tIns="36576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6457950" y="4960138"/>
            <a:ext cx="2400300" cy="1463040"/>
          </a:xfrm>
        </p:spPr>
        <p:txBody>
          <a:bodyPr lIns="91440" rIns="91440" anchor="ctr">
            <a:normAutofit/>
          </a:bodyPr>
          <a:lstStyle>
            <a:lvl1pPr marL="0" indent="0">
              <a:lnSpc>
                <a:spcPct val="100000"/>
              </a:lnSpc>
              <a:spcBef>
                <a:spcPts val="0"/>
              </a:spcBef>
              <a:buNone/>
              <a:defRPr sz="1600">
                <a:solidFill>
                  <a:schemeClr val="tx1">
                    <a:lumMod val="90000"/>
                    <a:lumOff val="10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258050E-B668-4FA7-85AD-C750C80A6E9B}" type="datetimeFigureOut">
              <a:rPr lang="en-US" smtClean="0"/>
              <a:pPr/>
              <a:t>12/28/2014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40D5ECE-8B49-45CD-BE81-EF81920D1969}" type="slidenum">
              <a:rPr lang="en-US" smtClean="0"/>
              <a:pPr/>
              <a:t>‹#›</a:t>
            </a:fld>
            <a:endParaRPr lang="en-US" dirty="0"/>
          </a:p>
        </p:txBody>
      </p:sp>
      <p:cxnSp>
        <p:nvCxnSpPr>
          <p:cNvPr id="9" name="Straight Connector 8"/>
          <p:cNvCxnSpPr/>
          <p:nvPr/>
        </p:nvCxnSpPr>
        <p:spPr>
          <a:xfrm flipV="1">
            <a:off x="629013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a:off x="1792800" y="4800600"/>
            <a:ext cx="5500800" cy="685800"/>
          </a:xfrm>
          <a:prstGeom prst="rect">
            <a:avLst/>
          </a:prstGeom>
          <a:solidFill>
            <a:schemeClr val="tx1">
              <a:lumMod val="95000"/>
              <a:lumOff val="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Georgia" pitchFamily="18" charset="0"/>
            </a:endParaRPr>
          </a:p>
        </p:txBody>
      </p:sp>
    </p:spTree>
    <p:extLst>
      <p:ext uri="{BB962C8B-B14F-4D97-AF65-F5344CB8AC3E}">
        <p14:creationId xmlns:p14="http://schemas.microsoft.com/office/powerpoint/2010/main" val="29774323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585216"/>
            <a:ext cx="7290054"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68096" y="2286000"/>
            <a:ext cx="7290055" cy="402336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8097" y="6470704"/>
            <a:ext cx="1615607"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A258050E-B668-4FA7-85AD-C750C80A6E9B}" type="datetimeFigureOut">
              <a:rPr lang="en-US" smtClean="0"/>
              <a:pPr/>
              <a:t>12/28/2014</a:t>
            </a:fld>
            <a:endParaRPr lang="en-US" dirty="0"/>
          </a:p>
        </p:txBody>
      </p:sp>
      <p:sp>
        <p:nvSpPr>
          <p:cNvPr id="5" name="Footer Placeholder 4"/>
          <p:cNvSpPr>
            <a:spLocks noGrp="1"/>
          </p:cNvSpPr>
          <p:nvPr>
            <p:ph type="ftr" sz="quarter" idx="3"/>
          </p:nvPr>
        </p:nvSpPr>
        <p:spPr>
          <a:xfrm>
            <a:off x="3632200" y="6470704"/>
            <a:ext cx="4426094" cy="274320"/>
          </a:xfrm>
          <a:prstGeom prst="rect">
            <a:avLst/>
          </a:prstGeom>
        </p:spPr>
        <p:txBody>
          <a:bodyPr vert="horz" lIns="91440" tIns="45720" rIns="91440" bIns="45720" rtlCol="0" anchor="ctr"/>
          <a:lstStyle>
            <a:lvl1pPr algn="r">
              <a:defRPr sz="1000" cap="all" baseline="0">
                <a:solidFill>
                  <a:schemeClr val="tx1">
                    <a:lumMod val="90000"/>
                    <a:lumOff val="10000"/>
                  </a:schemeClr>
                </a:solidFill>
                <a:latin typeface="+mj-lt"/>
              </a:defRPr>
            </a:lvl1pPr>
          </a:lstStyle>
          <a:p>
            <a:endParaRPr lang="en-US" dirty="0"/>
          </a:p>
        </p:txBody>
      </p:sp>
      <p:sp>
        <p:nvSpPr>
          <p:cNvPr id="6" name="Slide Number Placeholder 5"/>
          <p:cNvSpPr>
            <a:spLocks noGrp="1"/>
          </p:cNvSpPr>
          <p:nvPr>
            <p:ph type="sldNum" sz="quarter" idx="4"/>
          </p:nvPr>
        </p:nvSpPr>
        <p:spPr>
          <a:xfrm>
            <a:off x="8128000" y="6470704"/>
            <a:ext cx="730250"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240D5ECE-8B49-45CD-BE81-EF81920D1969}" type="slidenum">
              <a:rPr lang="en-US" smtClean="0"/>
              <a:pPr/>
              <a:t>‹#›</a:t>
            </a:fld>
            <a:endParaRPr lang="en-US" dirty="0"/>
          </a:p>
        </p:txBody>
      </p:sp>
      <p:cxnSp>
        <p:nvCxnSpPr>
          <p:cNvPr id="7" name="Straight Connector 6"/>
          <p:cNvCxnSpPr/>
          <p:nvPr/>
        </p:nvCxnSpPr>
        <p:spPr>
          <a:xfrm flipV="1">
            <a:off x="5715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7347740"/>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649" r:id="rId13"/>
    <p:sldLayoutId id="2147483661" r:id="rId14"/>
    <p:sldLayoutId id="2147483655" r:id="rId15"/>
    <p:sldLayoutId id="2147483676" r:id="rId16"/>
    <p:sldLayoutId id="2147483658" r:id="rId17"/>
    <p:sldLayoutId id="2147483663" r:id="rId18"/>
  </p:sldLayoutIdLst>
  <p:txStyles>
    <p:titleStyle>
      <a:lvl1pPr algn="l" defTabSz="914377" rtl="0" eaLnBrk="1" latinLnBrk="0" hangingPunct="1">
        <a:lnSpc>
          <a:spcPct val="80000"/>
        </a:lnSpc>
        <a:spcBef>
          <a:spcPct val="0"/>
        </a:spcBef>
        <a:buNone/>
        <a:defRPr sz="4400" kern="1200" cap="all" spc="100" baseline="0">
          <a:solidFill>
            <a:schemeClr val="tx1">
              <a:lumMod val="90000"/>
              <a:lumOff val="10000"/>
            </a:schemeClr>
          </a:solidFill>
          <a:latin typeface="+mj-lt"/>
          <a:ea typeface="+mj-ea"/>
          <a:cs typeface="+mj-cs"/>
        </a:defRPr>
      </a:lvl1pPr>
    </p:titleStyle>
    <p:body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0.gif"/><Relationship Id="rId5" Type="http://schemas.openxmlformats.org/officeDocument/2006/relationships/hyperlink" Target="http://hades.mech.northwestern.edu/index.php/Photodiodes_and_Phototransistors" TargetMode="External"/><Relationship Id="rId4" Type="http://schemas.openxmlformats.org/officeDocument/2006/relationships/hyperlink" Target="http://hades.mech.northwestern.edu/index.php/Photocel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1.gif"/></Relationships>
</file>

<file path=ppt/slides/_rels/slide1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tags" Target="../tags/tag2.xml"/><Relationship Id="rId5" Type="http://schemas.openxmlformats.org/officeDocument/2006/relationships/image" Target="../media/image9.jpeg"/><Relationship Id="rId4" Type="http://schemas.openxmlformats.org/officeDocument/2006/relationships/image" Target="../media/image34.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tags" Target="../tags/tag3.xml"/><Relationship Id="rId5" Type="http://schemas.openxmlformats.org/officeDocument/2006/relationships/image" Target="../media/image9.jpeg"/><Relationship Id="rId4" Type="http://schemas.openxmlformats.org/officeDocument/2006/relationships/image" Target="../media/image34.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tags" Target="../tags/tag4.xml"/><Relationship Id="rId5" Type="http://schemas.openxmlformats.org/officeDocument/2006/relationships/image" Target="../media/image9.jpeg"/><Relationship Id="rId4" Type="http://schemas.openxmlformats.org/officeDocument/2006/relationships/image" Target="../media/image34.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tags" Target="../tags/tag5.xml"/><Relationship Id="rId5" Type="http://schemas.openxmlformats.org/officeDocument/2006/relationships/image" Target="../media/image9.jpeg"/><Relationship Id="rId4" Type="http://schemas.openxmlformats.org/officeDocument/2006/relationships/image" Target="../media/image34.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tags" Target="../tags/tag6.xml"/><Relationship Id="rId5" Type="http://schemas.openxmlformats.org/officeDocument/2006/relationships/image" Target="../media/image9.jpeg"/><Relationship Id="rId4" Type="http://schemas.openxmlformats.org/officeDocument/2006/relationships/image" Target="../media/image34.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tags" Target="../tags/tag7.xml"/><Relationship Id="rId6" Type="http://schemas.openxmlformats.org/officeDocument/2006/relationships/image" Target="../media/image35.png"/><Relationship Id="rId5" Type="http://schemas.openxmlformats.org/officeDocument/2006/relationships/image" Target="../media/image9.jpeg"/><Relationship Id="rId4" Type="http://schemas.openxmlformats.org/officeDocument/2006/relationships/image" Target="../media/image34.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tags" Target="../tags/tag8.xml"/><Relationship Id="rId6" Type="http://schemas.openxmlformats.org/officeDocument/2006/relationships/image" Target="../media/image36.png"/><Relationship Id="rId5" Type="http://schemas.openxmlformats.org/officeDocument/2006/relationships/image" Target="../media/image9.jpeg"/><Relationship Id="rId4" Type="http://schemas.openxmlformats.org/officeDocument/2006/relationships/image" Target="../media/image34.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tags" Target="../tags/tag9.xml"/><Relationship Id="rId6" Type="http://schemas.openxmlformats.org/officeDocument/2006/relationships/image" Target="../media/image36.png"/><Relationship Id="rId5" Type="http://schemas.openxmlformats.org/officeDocument/2006/relationships/image" Target="../media/image9.jpeg"/><Relationship Id="rId4" Type="http://schemas.openxmlformats.org/officeDocument/2006/relationships/image" Target="../media/image34.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tags" Target="../tags/tag10.xml"/><Relationship Id="rId6" Type="http://schemas.openxmlformats.org/officeDocument/2006/relationships/image" Target="../media/image36.png"/><Relationship Id="rId5" Type="http://schemas.openxmlformats.org/officeDocument/2006/relationships/image" Target="../media/image9.jpeg"/><Relationship Id="rId4" Type="http://schemas.openxmlformats.org/officeDocument/2006/relationships/image" Target="../media/image34.jpeg"/></Relationships>
</file>

<file path=ppt/slides/_rels/slide2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notesSlide" Target="../notesSlides/notesSlide22.xml"/><Relationship Id="rId7" Type="http://schemas.openxmlformats.org/officeDocument/2006/relationships/image" Target="../media/image6.jpeg"/><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hyperlink" Target="http://www.embedeo.com/selmcu.ht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6.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17.jpeg"/><Relationship Id="rId7" Type="http://schemas.openxmlformats.org/officeDocument/2006/relationships/image" Target="../media/image25.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 Id="rId9" Type="http://schemas.openxmlformats.org/officeDocument/2006/relationships/image" Target="../media/image27.jpe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pPr algn="l"/>
            <a:r>
              <a:rPr lang="en-US" sz="2400" b="0" dirty="0" smtClean="0">
                <a:solidFill>
                  <a:srgbClr val="7BCF27"/>
                </a:solidFill>
                <a:latin typeface="Calibri" pitchFamily="34" charset="0"/>
              </a:rPr>
              <a:t>Introduction to...</a:t>
            </a:r>
            <a:br>
              <a:rPr lang="en-US" sz="2400" b="0" dirty="0" smtClean="0">
                <a:solidFill>
                  <a:srgbClr val="7BCF27"/>
                </a:solidFill>
                <a:latin typeface="Calibri" pitchFamily="34" charset="0"/>
              </a:rPr>
            </a:br>
            <a:r>
              <a:rPr lang="en-US" sz="10700" dirty="0" smtClean="0">
                <a:latin typeface="Agency FB" pitchFamily="34" charset="0"/>
              </a:rPr>
              <a:t>Arduino</a:t>
            </a:r>
            <a:endParaRPr lang="en-US" sz="5600" dirty="0">
              <a:latin typeface="Agency FB" pitchFamily="34" charset="0"/>
            </a:endParaRPr>
          </a:p>
        </p:txBody>
      </p:sp>
      <p:pic>
        <p:nvPicPr>
          <p:cNvPr id="1033" name="Picture 9" descr="http://vastly11.files.wordpress.com/2011/04/arduino_logo1.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486400" y="2971800"/>
            <a:ext cx="2057400" cy="20574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3338" y="0"/>
            <a:ext cx="9143999" cy="92333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bodyPr>
          <a:lstStyle/>
          <a:p>
            <a:pPr algn="ctr"/>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CS-OUTREACH WORKSHOPS</a:t>
            </a:r>
            <a:endPar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2000">
        <p14:vortex/>
      </p:transition>
    </mc:Choice>
    <mc:Fallback>
      <p:transition spd="slow">
        <p:fade/>
      </p:transition>
    </mc:Fallback>
  </mc:AlternateContent>
  <p:timing>
    <p:tnLst>
      <p:par>
        <p:cTn id="1" dur="indefinite" restart="never" nodeType="tmRoot"/>
      </p:par>
    </p:tnLst>
    <p:bldLst>
      <p:bldP spid="5"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rot="16200000">
            <a:off x="-2146014" y="2450815"/>
            <a:ext cx="5486400" cy="1041969"/>
          </a:xfrm>
          <a:prstGeom prst="rect">
            <a:avLst/>
          </a:prstGeom>
          <a:noFill/>
        </p:spPr>
        <p:txBody>
          <a:bodyPr wrap="square" rtlCol="0" anchor="b" anchorCtr="0">
            <a:normAutofit/>
          </a:bodyPr>
          <a:lstStyle/>
          <a:p>
            <a:r>
              <a:rPr lang="en-US" sz="3200" b="1" dirty="0" smtClean="0">
                <a:solidFill>
                  <a:prstClr val="white"/>
                </a:solidFill>
              </a:rPr>
              <a:t>Sensors</a:t>
            </a:r>
            <a:endParaRPr lang="en-US" sz="3200" dirty="0">
              <a:solidFill>
                <a:prstClr val="white"/>
              </a:solidFill>
            </a:endParaRPr>
          </a:p>
        </p:txBody>
      </p:sp>
      <p:sp>
        <p:nvSpPr>
          <p:cNvPr id="3" name="TextBox 2"/>
          <p:cNvSpPr txBox="1"/>
          <p:nvPr/>
        </p:nvSpPr>
        <p:spPr>
          <a:xfrm>
            <a:off x="1466580" y="685800"/>
            <a:ext cx="7391401" cy="2209800"/>
          </a:xfrm>
          <a:prstGeom prst="rect">
            <a:avLst/>
          </a:prstGeom>
          <a:noFill/>
        </p:spPr>
        <p:txBody>
          <a:bodyPr wrap="square" rtlCol="0">
            <a:normAutofit/>
          </a:bodyPr>
          <a:lstStyle/>
          <a:p>
            <a:r>
              <a:rPr lang="en-US" sz="2800" b="1" dirty="0" smtClean="0">
                <a:solidFill>
                  <a:prstClr val="black">
                    <a:lumMod val="50000"/>
                    <a:lumOff val="50000"/>
                  </a:prstClr>
                </a:solidFill>
              </a:rPr>
              <a:t>Light sensors:</a:t>
            </a:r>
          </a:p>
          <a:p>
            <a:pPr>
              <a:lnSpc>
                <a:spcPct val="30000"/>
              </a:lnSpc>
            </a:pPr>
            <a:endParaRPr lang="en-US" dirty="0">
              <a:solidFill>
                <a:prstClr val="black"/>
              </a:solidFill>
            </a:endParaRPr>
          </a:p>
          <a:p>
            <a:pPr marL="342900" indent="-342900">
              <a:buFontTx/>
              <a:buChar char="-"/>
            </a:pPr>
            <a:r>
              <a:rPr lang="en-US" sz="2200" dirty="0" smtClean="0">
                <a:solidFill>
                  <a:prstClr val="black">
                    <a:lumMod val="85000"/>
                    <a:lumOff val="15000"/>
                  </a:prstClr>
                </a:solidFill>
                <a:hlinkClick r:id="rId4"/>
              </a:rPr>
              <a:t>Photo-Resistor </a:t>
            </a:r>
            <a:r>
              <a:rPr lang="en-US" sz="2200" dirty="0" smtClean="0">
                <a:solidFill>
                  <a:prstClr val="black">
                    <a:lumMod val="85000"/>
                    <a:lumOff val="15000"/>
                  </a:prstClr>
                </a:solidFill>
              </a:rPr>
              <a:t>[photo-cell].</a:t>
            </a:r>
          </a:p>
          <a:p>
            <a:pPr marL="342900" indent="-342900">
              <a:buFontTx/>
              <a:buChar char="-"/>
            </a:pPr>
            <a:r>
              <a:rPr lang="en-US" sz="2200" dirty="0" smtClean="0">
                <a:solidFill>
                  <a:prstClr val="black">
                    <a:lumMod val="85000"/>
                    <a:lumOff val="15000"/>
                  </a:prstClr>
                </a:solidFill>
                <a:hlinkClick r:id="rId5"/>
              </a:rPr>
              <a:t>Photo-Diode</a:t>
            </a:r>
            <a:r>
              <a:rPr lang="en-US" sz="2200" dirty="0" smtClean="0">
                <a:solidFill>
                  <a:prstClr val="black">
                    <a:lumMod val="85000"/>
                    <a:lumOff val="15000"/>
                  </a:prstClr>
                </a:solidFill>
              </a:rPr>
              <a:t>.</a:t>
            </a:r>
          </a:p>
          <a:p>
            <a:pPr marL="342900" indent="-342900">
              <a:buFontTx/>
              <a:buChar char="-"/>
            </a:pPr>
            <a:r>
              <a:rPr lang="en-US" sz="2200" u="sng" dirty="0" smtClean="0">
                <a:solidFill>
                  <a:schemeClr val="accent4"/>
                </a:solidFill>
              </a:rPr>
              <a:t>Photo-Transistor</a:t>
            </a:r>
            <a:r>
              <a:rPr lang="en-US" sz="2200" dirty="0" smtClean="0">
                <a:solidFill>
                  <a:prstClr val="black">
                    <a:lumMod val="85000"/>
                    <a:lumOff val="15000"/>
                  </a:prstClr>
                </a:solidFill>
              </a:rPr>
              <a:t>.</a:t>
            </a:r>
          </a:p>
        </p:txBody>
      </p:sp>
      <p:pic>
        <p:nvPicPr>
          <p:cNvPr id="7170" name="Picture 2" descr="http://i.cmpnet.com/planetanalog/2006/07/C0086-Table1a.gif"/>
          <p:cNvPicPr>
            <a:picLocks noChangeAspect="1" noChangeArrowheads="1"/>
          </p:cNvPicPr>
          <p:nvPr/>
        </p:nvPicPr>
        <p:blipFill rotWithShape="1">
          <a:blip r:embed="rId6" cstate="email">
            <a:extLst>
              <a:ext uri="{28A0092B-C50C-407E-A947-70E740481C1C}">
                <a14:useLocalDpi xmlns:a14="http://schemas.microsoft.com/office/drawing/2010/main" val="0"/>
              </a:ext>
            </a:extLst>
          </a:blip>
          <a:srcRect r="47637" b="9048"/>
          <a:stretch/>
        </p:blipFill>
        <p:spPr bwMode="auto">
          <a:xfrm>
            <a:off x="2927417" y="2286000"/>
            <a:ext cx="4469725" cy="4250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93822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rot="16200000">
            <a:off x="-2146014" y="2450815"/>
            <a:ext cx="5486400" cy="1041969"/>
          </a:xfrm>
          <a:prstGeom prst="rect">
            <a:avLst/>
          </a:prstGeom>
          <a:noFill/>
        </p:spPr>
        <p:txBody>
          <a:bodyPr wrap="square" rtlCol="0" anchor="b" anchorCtr="0">
            <a:normAutofit/>
          </a:bodyPr>
          <a:lstStyle/>
          <a:p>
            <a:r>
              <a:rPr lang="en-US" sz="3200" b="1" dirty="0" smtClean="0">
                <a:solidFill>
                  <a:prstClr val="white"/>
                </a:solidFill>
              </a:rPr>
              <a:t>Sensors</a:t>
            </a:r>
            <a:endParaRPr lang="en-US" sz="3200" dirty="0">
              <a:solidFill>
                <a:prstClr val="white"/>
              </a:solidFill>
            </a:endParaRPr>
          </a:p>
        </p:txBody>
      </p:sp>
      <p:sp>
        <p:nvSpPr>
          <p:cNvPr id="3" name="TextBox 2"/>
          <p:cNvSpPr txBox="1"/>
          <p:nvPr/>
        </p:nvSpPr>
        <p:spPr>
          <a:xfrm>
            <a:off x="1466579" y="609600"/>
            <a:ext cx="5000627" cy="2209800"/>
          </a:xfrm>
          <a:prstGeom prst="rect">
            <a:avLst/>
          </a:prstGeom>
          <a:noFill/>
        </p:spPr>
        <p:txBody>
          <a:bodyPr wrap="square" rtlCol="0">
            <a:normAutofit/>
          </a:bodyPr>
          <a:lstStyle/>
          <a:p>
            <a:r>
              <a:rPr lang="en-US" sz="2800" b="1" dirty="0" smtClean="0">
                <a:solidFill>
                  <a:prstClr val="black">
                    <a:lumMod val="50000"/>
                    <a:lumOff val="50000"/>
                  </a:prstClr>
                </a:solidFill>
              </a:rPr>
              <a:t>Photo Resistor:</a:t>
            </a:r>
          </a:p>
          <a:p>
            <a:pPr>
              <a:lnSpc>
                <a:spcPct val="30000"/>
              </a:lnSpc>
            </a:pPr>
            <a:endParaRPr lang="en-US" dirty="0">
              <a:solidFill>
                <a:prstClr val="black"/>
              </a:solidFill>
            </a:endParaRPr>
          </a:p>
          <a:p>
            <a:pPr marL="342900" indent="-342900">
              <a:buFontTx/>
              <a:buChar char="-"/>
            </a:pPr>
            <a:r>
              <a:rPr lang="en-US" sz="2200" dirty="0" smtClean="0">
                <a:solidFill>
                  <a:prstClr val="black">
                    <a:lumMod val="85000"/>
                    <a:lumOff val="15000"/>
                  </a:prstClr>
                </a:solidFill>
              </a:rPr>
              <a:t>The value of the resistance depends on the incident light density.</a:t>
            </a:r>
          </a:p>
          <a:p>
            <a:pPr marL="342900" indent="-342900">
              <a:buFontTx/>
              <a:buChar char="-"/>
            </a:pPr>
            <a:r>
              <a:rPr lang="en-US" sz="2200" dirty="0" smtClean="0">
                <a:solidFill>
                  <a:prstClr val="black">
                    <a:lumMod val="85000"/>
                    <a:lumOff val="15000"/>
                  </a:prstClr>
                </a:solidFill>
              </a:rPr>
              <a:t>1 K-Ohm at light, 10 K-Ohm at darkness. </a:t>
            </a:r>
          </a:p>
        </p:txBody>
      </p:sp>
      <p:sp>
        <p:nvSpPr>
          <p:cNvPr id="5" name="TextBox 4"/>
          <p:cNvSpPr txBox="1"/>
          <p:nvPr/>
        </p:nvSpPr>
        <p:spPr>
          <a:xfrm>
            <a:off x="1466580" y="2667000"/>
            <a:ext cx="7391401" cy="1219200"/>
          </a:xfrm>
          <a:prstGeom prst="rect">
            <a:avLst/>
          </a:prstGeom>
          <a:noFill/>
        </p:spPr>
        <p:txBody>
          <a:bodyPr wrap="square" rtlCol="0">
            <a:normAutofit/>
          </a:bodyPr>
          <a:lstStyle/>
          <a:p>
            <a:r>
              <a:rPr lang="en-US" sz="2800" b="1" dirty="0" smtClean="0">
                <a:solidFill>
                  <a:prstClr val="black">
                    <a:lumMod val="50000"/>
                    <a:lumOff val="50000"/>
                  </a:prstClr>
                </a:solidFill>
              </a:rPr>
              <a:t>Photo Diode:</a:t>
            </a:r>
          </a:p>
          <a:p>
            <a:pPr>
              <a:lnSpc>
                <a:spcPct val="30000"/>
              </a:lnSpc>
            </a:pPr>
            <a:endParaRPr lang="en-US" dirty="0">
              <a:solidFill>
                <a:prstClr val="black"/>
              </a:solidFill>
            </a:endParaRPr>
          </a:p>
          <a:p>
            <a:pPr marL="342900" indent="-342900">
              <a:buFontTx/>
              <a:buChar char="-"/>
            </a:pPr>
            <a:r>
              <a:rPr lang="en-US" sz="2200" dirty="0" smtClean="0">
                <a:solidFill>
                  <a:prstClr val="black">
                    <a:lumMod val="85000"/>
                    <a:lumOff val="15000"/>
                  </a:prstClr>
                </a:solidFill>
              </a:rPr>
              <a:t>The current is controlled by the incident light density.</a:t>
            </a:r>
          </a:p>
        </p:txBody>
      </p:sp>
      <p:sp>
        <p:nvSpPr>
          <p:cNvPr id="6" name="TextBox 5"/>
          <p:cNvSpPr txBox="1"/>
          <p:nvPr/>
        </p:nvSpPr>
        <p:spPr>
          <a:xfrm>
            <a:off x="1466580" y="4245426"/>
            <a:ext cx="4612401" cy="1621973"/>
          </a:xfrm>
          <a:prstGeom prst="rect">
            <a:avLst/>
          </a:prstGeom>
          <a:noFill/>
        </p:spPr>
        <p:txBody>
          <a:bodyPr wrap="square" rtlCol="0">
            <a:normAutofit/>
          </a:bodyPr>
          <a:lstStyle/>
          <a:p>
            <a:r>
              <a:rPr lang="en-US" sz="2800" b="1" dirty="0" smtClean="0">
                <a:solidFill>
                  <a:prstClr val="black">
                    <a:lumMod val="50000"/>
                    <a:lumOff val="50000"/>
                  </a:prstClr>
                </a:solidFill>
              </a:rPr>
              <a:t>Photo Transistor:</a:t>
            </a:r>
          </a:p>
          <a:p>
            <a:pPr>
              <a:lnSpc>
                <a:spcPct val="30000"/>
              </a:lnSpc>
            </a:pPr>
            <a:endParaRPr lang="en-US" dirty="0">
              <a:solidFill>
                <a:prstClr val="black"/>
              </a:solidFill>
            </a:endParaRPr>
          </a:p>
          <a:p>
            <a:pPr marL="342900" indent="-342900">
              <a:buFontTx/>
              <a:buChar char="-"/>
            </a:pPr>
            <a:r>
              <a:rPr lang="en-US" sz="2200" dirty="0" smtClean="0">
                <a:solidFill>
                  <a:prstClr val="black">
                    <a:lumMod val="85000"/>
                    <a:lumOff val="15000"/>
                  </a:prstClr>
                </a:solidFill>
              </a:rPr>
              <a:t>Base-emitter junction is controlled by the incident light density, has an amplification effect.</a:t>
            </a:r>
          </a:p>
        </p:txBody>
      </p:sp>
      <p:pic>
        <p:nvPicPr>
          <p:cNvPr id="1026" name="Picture 2" descr="http://www.technologystudent.com/images2/ldrlght.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467206" y="525234"/>
            <a:ext cx="2390775" cy="24574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hototransistor schematic symbol, and part drawing labeling direction of current flow from the collector terminal, through the base terminal, and out the emitter terminal"/>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6078981" y="4254951"/>
            <a:ext cx="2779000" cy="1460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86675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Oval 3"/>
          <p:cNvSpPr/>
          <p:nvPr/>
        </p:nvSpPr>
        <p:spPr>
          <a:xfrm>
            <a:off x="762000" y="1946209"/>
            <a:ext cx="2057400" cy="2057400"/>
          </a:xfrm>
          <a:prstGeom prst="ellipse">
            <a:avLst/>
          </a:prstGeom>
          <a:gradFill>
            <a:gsLst>
              <a:gs pos="0">
                <a:srgbClr val="00B0F0"/>
              </a:gs>
              <a:gs pos="50000">
                <a:srgbClr val="399ECB"/>
              </a:gs>
              <a:gs pos="100000">
                <a:srgbClr val="0077D0"/>
              </a:gs>
            </a:gsLst>
            <a:path path="circle">
              <a:fillToRect l="50000" t="50000" r="50000" b="50000"/>
            </a:path>
          </a:gradFill>
          <a:ln w="82550">
            <a:noFill/>
          </a:ln>
          <a:effectLst>
            <a:outerShdw blurRad="1270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sp>
        <p:nvSpPr>
          <p:cNvPr id="8" name="Oval 7"/>
          <p:cNvSpPr/>
          <p:nvPr/>
        </p:nvSpPr>
        <p:spPr>
          <a:xfrm>
            <a:off x="1007328" y="199235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sp>
        <p:nvSpPr>
          <p:cNvPr id="17" name="TextBox 16"/>
          <p:cNvSpPr txBox="1"/>
          <p:nvPr/>
        </p:nvSpPr>
        <p:spPr>
          <a:xfrm>
            <a:off x="1159728" y="1531434"/>
            <a:ext cx="1219200" cy="2708434"/>
          </a:xfrm>
          <a:prstGeom prst="rect">
            <a:avLst/>
          </a:prstGeom>
          <a:noFill/>
        </p:spPr>
        <p:txBody>
          <a:bodyPr wrap="square" rtlCol="0">
            <a:spAutoFit/>
          </a:bodyPr>
          <a:lstStyle/>
          <a:p>
            <a:r>
              <a:rPr lang="en-US" sz="17000" b="1" dirty="0" smtClean="0">
                <a:solidFill>
                  <a:srgbClr val="2A7A9E">
                    <a:alpha val="40000"/>
                  </a:srgbClr>
                </a:solidFill>
                <a:cs typeface="Arial" pitchFamily="34" charset="0"/>
              </a:rPr>
              <a:t>2</a:t>
            </a:r>
            <a:endParaRPr lang="en-US" sz="17000" b="1" dirty="0">
              <a:solidFill>
                <a:srgbClr val="2A7A9E">
                  <a:alpha val="40000"/>
                </a:srgbClr>
              </a:solidFill>
              <a:cs typeface="Arial" pitchFamily="34" charset="0"/>
            </a:endParaRPr>
          </a:p>
        </p:txBody>
      </p:sp>
      <p:sp>
        <p:nvSpPr>
          <p:cNvPr id="9" name="Title 8"/>
          <p:cNvSpPr>
            <a:spLocks noGrp="1"/>
          </p:cNvSpPr>
          <p:nvPr>
            <p:ph type="title"/>
          </p:nvPr>
        </p:nvSpPr>
        <p:spPr/>
        <p:txBody>
          <a:bodyPr>
            <a:noAutofit/>
          </a:bodyPr>
          <a:lstStyle/>
          <a:p>
            <a:pPr lvl="0">
              <a:spcBef>
                <a:spcPts val="0"/>
              </a:spcBef>
            </a:pPr>
            <a:r>
              <a:rPr lang="en-US" sz="4000" cap="none" dirty="0" smtClean="0">
                <a:solidFill>
                  <a:prstClr val="black">
                    <a:lumMod val="85000"/>
                    <a:lumOff val="15000"/>
                  </a:prstClr>
                </a:solidFill>
                <a:ea typeface="+mn-ea"/>
                <a:cs typeface="+mn-cs"/>
              </a:rPr>
              <a:t>Arduino Coding.</a:t>
            </a:r>
            <a:endParaRPr lang="en-US" sz="4000" b="0" cap="none" dirty="0">
              <a:solidFill>
                <a:prstClr val="black">
                  <a:lumMod val="50000"/>
                  <a:lumOff val="50000"/>
                </a:prstClr>
              </a:solidFill>
              <a:ea typeface="+mn-ea"/>
              <a:cs typeface="+mn-cs"/>
            </a:endParaRPr>
          </a:p>
        </p:txBody>
      </p:sp>
      <p:sp>
        <p:nvSpPr>
          <p:cNvPr id="10" name="Text Placeholder 9"/>
          <p:cNvSpPr>
            <a:spLocks noGrp="1"/>
          </p:cNvSpPr>
          <p:nvPr>
            <p:ph type="body" idx="1"/>
          </p:nvPr>
        </p:nvSpPr>
        <p:spPr/>
        <p:txBody>
          <a:bodyPr/>
          <a:lstStyle/>
          <a:p>
            <a:pPr lvl="0">
              <a:spcBef>
                <a:spcPts val="0"/>
              </a:spcBef>
            </a:pPr>
            <a:r>
              <a:rPr lang="en-US" sz="1700" b="1" dirty="0" smtClean="0">
                <a:solidFill>
                  <a:prstClr val="black">
                    <a:lumMod val="75000"/>
                    <a:lumOff val="25000"/>
                  </a:prstClr>
                </a:solidFill>
              </a:rPr>
              <a:t>Stylize, edit, and animate your media</a:t>
            </a:r>
            <a:endParaRPr lang="en-US" sz="1700" b="1" dirty="0">
              <a:solidFill>
                <a:prstClr val="black">
                  <a:lumMod val="75000"/>
                  <a:lumOff val="25000"/>
                </a:prstClr>
              </a:solidFill>
            </a:endParaRPr>
          </a:p>
        </p:txBody>
      </p:sp>
    </p:spTree>
  </p:cSld>
  <p:clrMapOvr>
    <a:masterClrMapping/>
  </p:clrMapOvr>
  <mc:AlternateContent xmlns:mc="http://schemas.openxmlformats.org/markup-compatibility/2006" xmlns:p14="http://schemas.microsoft.com/office/powerpoint/2010/main">
    <mc:Choice Requires="p14">
      <p:transition spd="slow" p14:dur="1700">
        <p14:gallery dir="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5" cstate="print"/>
          <a:stretch>
            <a:fillRect/>
          </a:stretch>
        </p:blipFill>
        <p:spPr>
          <a:xfrm flipH="1">
            <a:off x="6698512" y="0"/>
            <a:ext cx="2445488" cy="2286000"/>
          </a:xfrm>
          <a:prstGeom prst="rect">
            <a:avLst/>
          </a:prstGeom>
        </p:spPr>
      </p:pic>
      <p:sp>
        <p:nvSpPr>
          <p:cNvPr id="4" name="TextBox 3"/>
          <p:cNvSpPr txBox="1"/>
          <p:nvPr/>
        </p:nvSpPr>
        <p:spPr>
          <a:xfrm>
            <a:off x="457200" y="1238250"/>
            <a:ext cx="7696200" cy="4495800"/>
          </a:xfrm>
          <a:prstGeom prst="rect">
            <a:avLst/>
          </a:prstGeom>
          <a:noFill/>
        </p:spPr>
        <p:txBody>
          <a:bodyPr wrap="square" rtlCol="0" anchor="t" anchorCtr="0">
            <a:normAutofit fontScale="92500" lnSpcReduction="10000"/>
          </a:bodyPr>
          <a:lstStyle/>
          <a:p>
            <a:r>
              <a:rPr lang="en-US" sz="2400" b="1" dirty="0">
                <a:solidFill>
                  <a:srgbClr val="FF0000"/>
                </a:solidFill>
                <a:effectLst>
                  <a:outerShdw blurRad="38100" dist="38100" dir="2700000" algn="tl">
                    <a:srgbClr val="000000">
                      <a:alpha val="43137"/>
                    </a:srgbClr>
                  </a:outerShdw>
                </a:effectLst>
                <a:latin typeface="Cambria" panose="02040503050406030204" pitchFamily="18" charset="0"/>
              </a:rPr>
              <a:t>Integer</a:t>
            </a:r>
            <a:r>
              <a:rPr lang="en-US" sz="2400" dirty="0">
                <a:solidFill>
                  <a:prstClr val="black">
                    <a:lumMod val="50000"/>
                    <a:lumOff val="50000"/>
                  </a:prstClr>
                </a:solidFill>
                <a:latin typeface="Cambria" panose="02040503050406030204" pitchFamily="18" charset="0"/>
              </a:rPr>
              <a:t>: used with integer variables with value between 2147483647 and -</a:t>
            </a:r>
            <a:r>
              <a:rPr lang="en-US" sz="2400" dirty="0" smtClean="0">
                <a:solidFill>
                  <a:prstClr val="black">
                    <a:lumMod val="50000"/>
                    <a:lumOff val="50000"/>
                  </a:prstClr>
                </a:solidFill>
                <a:latin typeface="Cambria" panose="02040503050406030204" pitchFamily="18" charset="0"/>
              </a:rPr>
              <a:t>2147483647.</a:t>
            </a:r>
          </a:p>
          <a:p>
            <a:r>
              <a:rPr lang="en-US" sz="2400" dirty="0" smtClean="0">
                <a:latin typeface="Cambria" panose="02040503050406030204" pitchFamily="18" charset="0"/>
              </a:rPr>
              <a:t>Ex: </a:t>
            </a:r>
            <a:r>
              <a:rPr lang="en-US" sz="2400" dirty="0" err="1" smtClean="0">
                <a:solidFill>
                  <a:prstClr val="black">
                    <a:lumMod val="50000"/>
                    <a:lumOff val="50000"/>
                  </a:prstClr>
                </a:solidFill>
                <a:latin typeface="Cambria" panose="02040503050406030204" pitchFamily="18" charset="0"/>
              </a:rPr>
              <a:t>int</a:t>
            </a:r>
            <a:r>
              <a:rPr lang="en-US" sz="2400" dirty="0" smtClean="0">
                <a:solidFill>
                  <a:prstClr val="black">
                    <a:lumMod val="50000"/>
                    <a:lumOff val="50000"/>
                  </a:prstClr>
                </a:solidFill>
                <a:latin typeface="Cambria" panose="02040503050406030204" pitchFamily="18" charset="0"/>
              </a:rPr>
              <a:t> x=1200;</a:t>
            </a:r>
          </a:p>
          <a:p>
            <a:r>
              <a:rPr lang="en-US" sz="2400" b="1" dirty="0" smtClean="0">
                <a:solidFill>
                  <a:srgbClr val="FF0000"/>
                </a:solidFill>
                <a:effectLst>
                  <a:outerShdw blurRad="38100" dist="38100" dir="2700000" algn="tl">
                    <a:srgbClr val="000000">
                      <a:alpha val="43137"/>
                    </a:srgbClr>
                  </a:outerShdw>
                </a:effectLst>
                <a:latin typeface="Cambria" panose="02040503050406030204" pitchFamily="18" charset="0"/>
              </a:rPr>
              <a:t>Character</a:t>
            </a:r>
            <a:r>
              <a:rPr lang="en-US" sz="2400" dirty="0" smtClean="0">
                <a:solidFill>
                  <a:prstClr val="black">
                    <a:lumMod val="50000"/>
                    <a:lumOff val="50000"/>
                  </a:prstClr>
                </a:solidFill>
                <a:latin typeface="Cambria" panose="02040503050406030204" pitchFamily="18" charset="0"/>
              </a:rPr>
              <a:t>: used with single character, represent value from -127 to 128.</a:t>
            </a:r>
          </a:p>
          <a:p>
            <a:r>
              <a:rPr lang="en-US" sz="2400" dirty="0" smtClean="0">
                <a:latin typeface="Cambria" panose="02040503050406030204" pitchFamily="18" charset="0"/>
              </a:rPr>
              <a:t>Ex.</a:t>
            </a:r>
            <a:r>
              <a:rPr lang="en-US" sz="2400" dirty="0" smtClean="0">
                <a:solidFill>
                  <a:prstClr val="black">
                    <a:lumMod val="50000"/>
                    <a:lumOff val="50000"/>
                  </a:prstClr>
                </a:solidFill>
                <a:latin typeface="Cambria" panose="02040503050406030204" pitchFamily="18" charset="0"/>
              </a:rPr>
              <a:t> </a:t>
            </a:r>
            <a:r>
              <a:rPr lang="en-US" sz="2400" dirty="0">
                <a:solidFill>
                  <a:prstClr val="black">
                    <a:lumMod val="50000"/>
                    <a:lumOff val="50000"/>
                  </a:prstClr>
                </a:solidFill>
                <a:latin typeface="Cambria" panose="02040503050406030204" pitchFamily="18" charset="0"/>
              </a:rPr>
              <a:t> </a:t>
            </a:r>
            <a:r>
              <a:rPr lang="en-US" sz="2400" dirty="0" smtClean="0">
                <a:solidFill>
                  <a:prstClr val="black">
                    <a:lumMod val="50000"/>
                    <a:lumOff val="50000"/>
                  </a:prstClr>
                </a:solidFill>
                <a:latin typeface="Cambria" panose="02040503050406030204" pitchFamily="18" charset="0"/>
              </a:rPr>
              <a:t>char c=</a:t>
            </a:r>
            <a:r>
              <a:rPr lang="en-US" sz="2400" u="sng" dirty="0" smtClean="0">
                <a:solidFill>
                  <a:prstClr val="black">
                    <a:lumMod val="50000"/>
                    <a:lumOff val="50000"/>
                  </a:prstClr>
                </a:solidFill>
                <a:latin typeface="Cambria" panose="02040503050406030204" pitchFamily="18" charset="0"/>
              </a:rPr>
              <a:t>‘</a:t>
            </a:r>
            <a:r>
              <a:rPr lang="en-US" sz="2400" dirty="0" smtClean="0">
                <a:solidFill>
                  <a:prstClr val="black">
                    <a:lumMod val="50000"/>
                    <a:lumOff val="50000"/>
                  </a:prstClr>
                </a:solidFill>
                <a:latin typeface="Cambria" panose="02040503050406030204" pitchFamily="18" charset="0"/>
              </a:rPr>
              <a:t>r</a:t>
            </a:r>
            <a:r>
              <a:rPr lang="en-US" sz="2400" u="sng" dirty="0" smtClean="0">
                <a:solidFill>
                  <a:prstClr val="black">
                    <a:lumMod val="50000"/>
                    <a:lumOff val="50000"/>
                  </a:prstClr>
                </a:solidFill>
                <a:latin typeface="Cambria" panose="02040503050406030204" pitchFamily="18" charset="0"/>
              </a:rPr>
              <a:t>’</a:t>
            </a:r>
            <a:r>
              <a:rPr lang="en-US" sz="2400" dirty="0" smtClean="0">
                <a:solidFill>
                  <a:prstClr val="black">
                    <a:lumMod val="50000"/>
                    <a:lumOff val="50000"/>
                  </a:prstClr>
                </a:solidFill>
                <a:latin typeface="Cambria" panose="02040503050406030204" pitchFamily="18" charset="0"/>
              </a:rPr>
              <a:t>;</a:t>
            </a:r>
          </a:p>
          <a:p>
            <a:r>
              <a:rPr lang="en-US" sz="2400" b="1" dirty="0">
                <a:solidFill>
                  <a:srgbClr val="FF0000"/>
                </a:solidFill>
                <a:effectLst>
                  <a:outerShdw blurRad="38100" dist="38100" dir="2700000" algn="tl">
                    <a:srgbClr val="000000">
                      <a:alpha val="43137"/>
                    </a:srgbClr>
                  </a:outerShdw>
                </a:effectLst>
                <a:latin typeface="Cambria" panose="02040503050406030204" pitchFamily="18" charset="0"/>
              </a:rPr>
              <a:t>Long</a:t>
            </a:r>
            <a:r>
              <a:rPr lang="en-US" sz="2400" dirty="0" smtClean="0">
                <a:solidFill>
                  <a:prstClr val="black">
                    <a:lumMod val="50000"/>
                    <a:lumOff val="50000"/>
                  </a:prstClr>
                </a:solidFill>
                <a:latin typeface="Cambria" panose="02040503050406030204" pitchFamily="18" charset="0"/>
              </a:rPr>
              <a:t>: Long </a:t>
            </a:r>
            <a:r>
              <a:rPr lang="en-US" sz="2400" dirty="0">
                <a:solidFill>
                  <a:prstClr val="black">
                    <a:lumMod val="50000"/>
                    <a:lumOff val="50000"/>
                  </a:prstClr>
                </a:solidFill>
                <a:latin typeface="Cambria" panose="02040503050406030204" pitchFamily="18" charset="0"/>
              </a:rPr>
              <a:t>variables are extended size variables for number storage, and store 32 bits (4 bytes), from -2,147,483,648 to 2,147,483,647</a:t>
            </a:r>
            <a:r>
              <a:rPr lang="en-US" sz="2400" dirty="0" smtClean="0">
                <a:solidFill>
                  <a:prstClr val="black">
                    <a:lumMod val="50000"/>
                    <a:lumOff val="50000"/>
                  </a:prstClr>
                </a:solidFill>
                <a:latin typeface="Cambria" panose="02040503050406030204" pitchFamily="18" charset="0"/>
              </a:rPr>
              <a:t>.</a:t>
            </a:r>
          </a:p>
          <a:p>
            <a:r>
              <a:rPr lang="en-US" sz="2400" dirty="0" smtClean="0">
                <a:latin typeface="Cambria" panose="02040503050406030204" pitchFamily="18" charset="0"/>
              </a:rPr>
              <a:t>Ex.</a:t>
            </a:r>
            <a:r>
              <a:rPr lang="en-US" sz="2400" dirty="0" smtClean="0">
                <a:solidFill>
                  <a:prstClr val="black">
                    <a:lumMod val="50000"/>
                    <a:lumOff val="50000"/>
                  </a:prstClr>
                </a:solidFill>
                <a:latin typeface="Cambria" panose="02040503050406030204" pitchFamily="18" charset="0"/>
              </a:rPr>
              <a:t> long u=199203</a:t>
            </a:r>
            <a:r>
              <a:rPr lang="en-US" sz="2400" u="sng" dirty="0" smtClean="0">
                <a:solidFill>
                  <a:prstClr val="black">
                    <a:lumMod val="50000"/>
                    <a:lumOff val="50000"/>
                  </a:prstClr>
                </a:solidFill>
                <a:latin typeface="Cambria" panose="02040503050406030204" pitchFamily="18" charset="0"/>
              </a:rPr>
              <a:t>;</a:t>
            </a:r>
            <a:endParaRPr lang="en-US" sz="2400" u="sng" dirty="0">
              <a:solidFill>
                <a:prstClr val="black">
                  <a:lumMod val="50000"/>
                  <a:lumOff val="50000"/>
                </a:prstClr>
              </a:solidFill>
              <a:latin typeface="Cambria" panose="02040503050406030204" pitchFamily="18" charset="0"/>
            </a:endParaRPr>
          </a:p>
          <a:p>
            <a:r>
              <a:rPr lang="en-US" sz="2400" b="1" dirty="0">
                <a:solidFill>
                  <a:srgbClr val="FF0000"/>
                </a:solidFill>
                <a:effectLst>
                  <a:outerShdw blurRad="38100" dist="38100" dir="2700000" algn="tl">
                    <a:srgbClr val="000000">
                      <a:alpha val="43137"/>
                    </a:srgbClr>
                  </a:outerShdw>
                </a:effectLst>
                <a:latin typeface="Cambria" panose="02040503050406030204" pitchFamily="18" charset="0"/>
              </a:rPr>
              <a:t>Floating-point</a:t>
            </a:r>
            <a:r>
              <a:rPr lang="en-US" sz="2400" dirty="0">
                <a:solidFill>
                  <a:srgbClr val="FF0000"/>
                </a:solidFill>
                <a:latin typeface="Cambria" panose="02040503050406030204" pitchFamily="18" charset="0"/>
              </a:rPr>
              <a:t> </a:t>
            </a:r>
            <a:r>
              <a:rPr lang="en-US" sz="2400" dirty="0">
                <a:solidFill>
                  <a:prstClr val="black">
                    <a:lumMod val="50000"/>
                    <a:lumOff val="50000"/>
                  </a:prstClr>
                </a:solidFill>
                <a:latin typeface="Cambria" panose="02040503050406030204" pitchFamily="18" charset="0"/>
              </a:rPr>
              <a:t>numbers can be as large as 3.4028235E+38 and as low as -3.4028235E+38. They are stored as 32 bits (4 bytes) of information</a:t>
            </a:r>
            <a:r>
              <a:rPr lang="en-US" sz="2400" dirty="0" smtClean="0">
                <a:solidFill>
                  <a:prstClr val="black">
                    <a:lumMod val="50000"/>
                    <a:lumOff val="50000"/>
                  </a:prstClr>
                </a:solidFill>
                <a:latin typeface="Cambria" panose="02040503050406030204" pitchFamily="18" charset="0"/>
              </a:rPr>
              <a:t>.</a:t>
            </a:r>
          </a:p>
          <a:p>
            <a:r>
              <a:rPr lang="en-US" sz="2400" dirty="0" smtClean="0">
                <a:latin typeface="Cambria" panose="02040503050406030204" pitchFamily="18" charset="0"/>
              </a:rPr>
              <a:t>Ex.</a:t>
            </a:r>
            <a:r>
              <a:rPr lang="en-US" sz="2400" dirty="0" smtClean="0">
                <a:solidFill>
                  <a:prstClr val="black">
                    <a:lumMod val="50000"/>
                    <a:lumOff val="50000"/>
                  </a:prstClr>
                </a:solidFill>
                <a:latin typeface="Cambria" panose="02040503050406030204" pitchFamily="18" charset="0"/>
              </a:rPr>
              <a:t> float </a:t>
            </a:r>
            <a:r>
              <a:rPr lang="en-US" sz="2400" dirty="0" err="1" smtClean="0">
                <a:solidFill>
                  <a:prstClr val="black">
                    <a:lumMod val="50000"/>
                    <a:lumOff val="50000"/>
                  </a:prstClr>
                </a:solidFill>
                <a:latin typeface="Cambria" panose="02040503050406030204" pitchFamily="18" charset="0"/>
              </a:rPr>
              <a:t>num</a:t>
            </a:r>
            <a:r>
              <a:rPr lang="en-US" sz="2400" dirty="0" smtClean="0">
                <a:solidFill>
                  <a:prstClr val="black">
                    <a:lumMod val="50000"/>
                    <a:lumOff val="50000"/>
                  </a:prstClr>
                </a:solidFill>
                <a:latin typeface="Cambria" panose="02040503050406030204" pitchFamily="18" charset="0"/>
              </a:rPr>
              <a:t>=1.291;		[The same as </a:t>
            </a:r>
            <a:r>
              <a:rPr lang="en-US" sz="2400" b="1" dirty="0" smtClean="0">
                <a:solidFill>
                  <a:srgbClr val="FF0000"/>
                </a:solidFill>
                <a:effectLst>
                  <a:outerShdw blurRad="38100" dist="38100" dir="2700000" algn="tl">
                    <a:srgbClr val="000000">
                      <a:alpha val="43137"/>
                    </a:srgbClr>
                  </a:outerShdw>
                </a:effectLst>
                <a:latin typeface="Cambria" panose="02040503050406030204" pitchFamily="18" charset="0"/>
              </a:rPr>
              <a:t>double</a:t>
            </a:r>
            <a:r>
              <a:rPr lang="en-US" sz="2400" dirty="0" smtClean="0">
                <a:solidFill>
                  <a:prstClr val="black">
                    <a:lumMod val="50000"/>
                    <a:lumOff val="50000"/>
                  </a:prstClr>
                </a:solidFill>
                <a:latin typeface="Cambria" panose="02040503050406030204" pitchFamily="18" charset="0"/>
              </a:rPr>
              <a:t> type]</a:t>
            </a:r>
            <a:endParaRPr lang="en-US" sz="2400" dirty="0">
              <a:solidFill>
                <a:prstClr val="black">
                  <a:lumMod val="50000"/>
                  <a:lumOff val="50000"/>
                </a:prstClr>
              </a:solidFill>
              <a:latin typeface="Cambria" panose="02040503050406030204" pitchFamily="18" charset="0"/>
            </a:endParaRPr>
          </a:p>
        </p:txBody>
      </p:sp>
      <p:sp>
        <p:nvSpPr>
          <p:cNvPr id="7" name="Title 6"/>
          <p:cNvSpPr>
            <a:spLocks noGrp="1"/>
          </p:cNvSpPr>
          <p:nvPr>
            <p:ph type="title"/>
          </p:nvPr>
        </p:nvSpPr>
        <p:spPr>
          <a:xfrm>
            <a:off x="391743" y="114300"/>
            <a:ext cx="7543800" cy="838200"/>
          </a:xfrm>
        </p:spPr>
        <p:txBody>
          <a:bodyPr wrap="square" tIns="0" bIns="0" anchor="t" anchorCtr="0">
            <a:noAutofit/>
          </a:bodyPr>
          <a:lstStyle/>
          <a:p>
            <a:r>
              <a:rPr lang="en-US" sz="4800" b="1" dirty="0" smtClean="0">
                <a:solidFill>
                  <a:prstClr val="black">
                    <a:lumMod val="85000"/>
                    <a:lumOff val="15000"/>
                  </a:prstClr>
                </a:solidFill>
                <a:latin typeface="+mn-lt"/>
              </a:rPr>
              <a:t>Data Types and operators</a:t>
            </a:r>
            <a:endParaRPr lang="en-US" sz="4800" dirty="0">
              <a:latin typeface="+mn-lt"/>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5" cstate="print"/>
          <a:stretch>
            <a:fillRect/>
          </a:stretch>
        </p:blipFill>
        <p:spPr>
          <a:xfrm flipH="1">
            <a:off x="6698512" y="0"/>
            <a:ext cx="2445488" cy="2286000"/>
          </a:xfrm>
          <a:prstGeom prst="rect">
            <a:avLst/>
          </a:prstGeom>
        </p:spPr>
      </p:pic>
      <p:sp>
        <p:nvSpPr>
          <p:cNvPr id="4" name="TextBox 3"/>
          <p:cNvSpPr txBox="1"/>
          <p:nvPr/>
        </p:nvSpPr>
        <p:spPr>
          <a:xfrm>
            <a:off x="457200" y="1143000"/>
            <a:ext cx="7229475" cy="4495800"/>
          </a:xfrm>
          <a:prstGeom prst="rect">
            <a:avLst/>
          </a:prstGeom>
          <a:noFill/>
        </p:spPr>
        <p:txBody>
          <a:bodyPr wrap="square" rtlCol="0" anchor="t" anchorCtr="0">
            <a:normAutofit/>
          </a:bodyPr>
          <a:lstStyle/>
          <a:p>
            <a:r>
              <a:rPr lang="en-US" sz="2400" dirty="0" smtClean="0">
                <a:solidFill>
                  <a:prstClr val="black">
                    <a:lumMod val="50000"/>
                    <a:lumOff val="50000"/>
                  </a:prstClr>
                </a:solidFill>
              </a:rPr>
              <a:t>Statement represents a command,  it ends with </a:t>
            </a:r>
            <a:r>
              <a:rPr lang="en-US" sz="2400" b="1" dirty="0" smtClean="0">
                <a:solidFill>
                  <a:srgbClr val="FF0000"/>
                </a:solidFill>
                <a:effectLst>
                  <a:outerShdw blurRad="38100" dist="38100" dir="2700000" algn="tl">
                    <a:srgbClr val="000000">
                      <a:alpha val="43137"/>
                    </a:srgbClr>
                  </a:outerShdw>
                </a:effectLst>
              </a:rPr>
              <a:t>;</a:t>
            </a:r>
          </a:p>
          <a:p>
            <a:r>
              <a:rPr lang="en-US" sz="2400" dirty="0" smtClean="0"/>
              <a:t>Ex:</a:t>
            </a:r>
          </a:p>
          <a:p>
            <a:r>
              <a:rPr lang="en-US" sz="2400" b="1" dirty="0" err="1" smtClean="0">
                <a:solidFill>
                  <a:schemeClr val="bg1">
                    <a:lumMod val="50000"/>
                  </a:schemeClr>
                </a:solidFill>
              </a:rPr>
              <a:t>int</a:t>
            </a:r>
            <a:r>
              <a:rPr lang="en-US" sz="2400" b="1" dirty="0" smtClean="0">
                <a:solidFill>
                  <a:schemeClr val="bg1">
                    <a:lumMod val="50000"/>
                  </a:schemeClr>
                </a:solidFill>
              </a:rPr>
              <a:t> x;</a:t>
            </a:r>
          </a:p>
          <a:p>
            <a:r>
              <a:rPr lang="en-US" sz="2400" b="1" dirty="0">
                <a:solidFill>
                  <a:schemeClr val="bg1">
                    <a:lumMod val="50000"/>
                  </a:schemeClr>
                </a:solidFill>
              </a:rPr>
              <a:t>x</a:t>
            </a:r>
            <a:r>
              <a:rPr lang="en-US" sz="2400" b="1" dirty="0" smtClean="0">
                <a:solidFill>
                  <a:schemeClr val="bg1">
                    <a:lumMod val="50000"/>
                  </a:schemeClr>
                </a:solidFill>
              </a:rPr>
              <a:t>=13;</a:t>
            </a:r>
          </a:p>
          <a:p>
            <a:r>
              <a:rPr lang="en-US" sz="2400" dirty="0" smtClean="0">
                <a:solidFill>
                  <a:schemeClr val="bg1">
                    <a:lumMod val="50000"/>
                  </a:schemeClr>
                </a:solidFill>
              </a:rPr>
              <a:t>Operators are symbols that used to indicate a specific function: </a:t>
            </a:r>
          </a:p>
          <a:p>
            <a:r>
              <a:rPr lang="en-US" sz="2400" dirty="0" smtClean="0">
                <a:solidFill>
                  <a:schemeClr val="bg1">
                    <a:lumMod val="50000"/>
                  </a:schemeClr>
                </a:solidFill>
              </a:rPr>
              <a:t>-</a:t>
            </a:r>
            <a:r>
              <a:rPr lang="en-US" sz="2400" dirty="0">
                <a:solidFill>
                  <a:schemeClr val="bg1">
                    <a:lumMod val="50000"/>
                  </a:schemeClr>
                </a:solidFill>
              </a:rPr>
              <a:t> </a:t>
            </a:r>
            <a:r>
              <a:rPr lang="en-US" sz="2400" dirty="0" smtClean="0">
                <a:solidFill>
                  <a:schemeClr val="bg1">
                    <a:lumMod val="50000"/>
                  </a:schemeClr>
                </a:solidFill>
              </a:rPr>
              <a:t>Math operators: [</a:t>
            </a:r>
            <a:r>
              <a:rPr lang="en-US" sz="2400" b="1" dirty="0" smtClean="0">
                <a:solidFill>
                  <a:srgbClr val="FF0000"/>
                </a:solidFill>
                <a:effectLst>
                  <a:outerShdw blurRad="38100" dist="38100" dir="2700000" algn="tl">
                    <a:srgbClr val="000000">
                      <a:alpha val="43137"/>
                    </a:srgbClr>
                  </a:outerShdw>
                </a:effectLst>
              </a:rPr>
              <a:t>+,-,*,/,%,^</a:t>
            </a:r>
            <a:r>
              <a:rPr lang="en-US" sz="2400" dirty="0" smtClean="0">
                <a:solidFill>
                  <a:schemeClr val="bg1">
                    <a:lumMod val="50000"/>
                  </a:schemeClr>
                </a:solidFill>
              </a:rPr>
              <a:t>]</a:t>
            </a:r>
          </a:p>
          <a:p>
            <a:r>
              <a:rPr lang="en-US" sz="2400" dirty="0" smtClean="0">
                <a:solidFill>
                  <a:schemeClr val="bg1">
                    <a:lumMod val="50000"/>
                  </a:schemeClr>
                </a:solidFill>
              </a:rPr>
              <a:t>- Logic operators: [</a:t>
            </a:r>
            <a:r>
              <a:rPr lang="en-US" sz="2400" b="1" dirty="0" smtClean="0">
                <a:solidFill>
                  <a:srgbClr val="FF0000"/>
                </a:solidFill>
                <a:effectLst>
                  <a:outerShdw blurRad="38100" dist="38100" dir="2700000" algn="tl">
                    <a:srgbClr val="000000">
                      <a:alpha val="43137"/>
                    </a:srgbClr>
                  </a:outerShdw>
                </a:effectLst>
              </a:rPr>
              <a:t>==, !=, &amp;&amp;, ||</a:t>
            </a:r>
            <a:r>
              <a:rPr lang="en-US" sz="2400" dirty="0" smtClean="0">
                <a:solidFill>
                  <a:schemeClr val="bg1">
                    <a:lumMod val="50000"/>
                  </a:schemeClr>
                </a:solidFill>
              </a:rPr>
              <a:t>]</a:t>
            </a:r>
          </a:p>
          <a:p>
            <a:r>
              <a:rPr lang="en-US" sz="2400" dirty="0" smtClean="0">
                <a:solidFill>
                  <a:schemeClr val="bg1">
                    <a:lumMod val="50000"/>
                  </a:schemeClr>
                </a:solidFill>
              </a:rPr>
              <a:t>- Comparison operators: [</a:t>
            </a:r>
            <a:r>
              <a:rPr lang="en-US" sz="2400" b="1" dirty="0" smtClean="0">
                <a:solidFill>
                  <a:srgbClr val="FF0000"/>
                </a:solidFill>
                <a:effectLst>
                  <a:outerShdw blurRad="38100" dist="38100" dir="2700000" algn="tl">
                    <a:srgbClr val="000000">
                      <a:alpha val="43137"/>
                    </a:srgbClr>
                  </a:outerShdw>
                </a:effectLst>
              </a:rPr>
              <a:t>==, &gt;, &lt;, !=, &lt;=, &gt;=</a:t>
            </a:r>
            <a:r>
              <a:rPr lang="en-US" sz="2400" dirty="0" smtClean="0">
                <a:solidFill>
                  <a:schemeClr val="bg1">
                    <a:lumMod val="50000"/>
                  </a:schemeClr>
                </a:solidFill>
              </a:rPr>
              <a:t>]</a:t>
            </a:r>
          </a:p>
          <a:p>
            <a:r>
              <a:rPr lang="en-US" sz="2400" dirty="0" smtClean="0">
                <a:solidFill>
                  <a:schemeClr val="bg1">
                    <a:lumMod val="50000"/>
                  </a:schemeClr>
                </a:solidFill>
              </a:rPr>
              <a:t>Syntax: </a:t>
            </a:r>
          </a:p>
          <a:p>
            <a:r>
              <a:rPr lang="en-US" sz="2400" b="1" dirty="0" smtClean="0">
                <a:solidFill>
                  <a:srgbClr val="FF0000"/>
                </a:solidFill>
                <a:effectLst>
                  <a:outerShdw blurRad="38100" dist="38100" dir="2700000" algn="tl">
                    <a:srgbClr val="000000">
                      <a:alpha val="43137"/>
                    </a:srgbClr>
                  </a:outerShdw>
                </a:effectLst>
              </a:rPr>
              <a:t>;     </a:t>
            </a:r>
            <a:r>
              <a:rPr lang="en-US" sz="2400" dirty="0" smtClean="0">
                <a:solidFill>
                  <a:schemeClr val="bg1">
                    <a:lumMod val="50000"/>
                  </a:schemeClr>
                </a:solidFill>
              </a:rPr>
              <a:t>Semicolon, </a:t>
            </a:r>
            <a:r>
              <a:rPr lang="en-US" sz="2400" b="1" dirty="0" smtClean="0">
                <a:solidFill>
                  <a:srgbClr val="FF0000"/>
                </a:solidFill>
                <a:effectLst>
                  <a:outerShdw blurRad="38100" dist="38100" dir="2700000" algn="tl">
                    <a:srgbClr val="000000">
                      <a:alpha val="43137"/>
                    </a:srgbClr>
                  </a:outerShdw>
                </a:effectLst>
              </a:rPr>
              <a:t>{}</a:t>
            </a:r>
            <a:r>
              <a:rPr lang="en-US" sz="2400" dirty="0" smtClean="0">
                <a:solidFill>
                  <a:schemeClr val="bg1">
                    <a:lumMod val="50000"/>
                  </a:schemeClr>
                </a:solidFill>
              </a:rPr>
              <a:t>	curly braces, </a:t>
            </a:r>
            <a:r>
              <a:rPr lang="en-US" sz="2400" b="1" dirty="0" smtClean="0">
                <a:solidFill>
                  <a:srgbClr val="FF0000"/>
                </a:solidFill>
                <a:effectLst>
                  <a:outerShdw blurRad="38100" dist="38100" dir="2700000" algn="tl">
                    <a:srgbClr val="000000">
                      <a:alpha val="43137"/>
                    </a:srgbClr>
                  </a:outerShdw>
                </a:effectLst>
              </a:rPr>
              <a:t>//</a:t>
            </a:r>
            <a:r>
              <a:rPr lang="en-US" sz="2400" dirty="0" smtClean="0">
                <a:solidFill>
                  <a:schemeClr val="bg1">
                    <a:lumMod val="50000"/>
                  </a:schemeClr>
                </a:solidFill>
              </a:rPr>
              <a:t>single line comment, </a:t>
            </a:r>
            <a:r>
              <a:rPr lang="en-US" sz="2400" b="1" dirty="0" smtClean="0">
                <a:solidFill>
                  <a:srgbClr val="FF0000"/>
                </a:solidFill>
                <a:effectLst>
                  <a:outerShdw blurRad="38100" dist="38100" dir="2700000" algn="tl">
                    <a:srgbClr val="000000">
                      <a:alpha val="43137"/>
                    </a:srgbClr>
                  </a:outerShdw>
                </a:effectLst>
              </a:rPr>
              <a:t>/*</a:t>
            </a:r>
            <a:r>
              <a:rPr lang="en-US" sz="2400" i="1" dirty="0" smtClean="0">
                <a:solidFill>
                  <a:schemeClr val="bg1">
                    <a:lumMod val="50000"/>
                  </a:schemeClr>
                </a:solidFill>
              </a:rPr>
              <a:t>Multi-line comments</a:t>
            </a:r>
            <a:r>
              <a:rPr lang="en-US" sz="2400" b="1" dirty="0" smtClean="0">
                <a:solidFill>
                  <a:srgbClr val="FF0000"/>
                </a:solidFill>
                <a:effectLst>
                  <a:outerShdw blurRad="38100" dist="38100" dir="2700000" algn="tl">
                    <a:srgbClr val="000000">
                      <a:alpha val="43137"/>
                    </a:srgbClr>
                  </a:outerShdw>
                </a:effectLst>
              </a:rPr>
              <a:t>*/ </a:t>
            </a:r>
          </a:p>
        </p:txBody>
      </p:sp>
      <p:sp>
        <p:nvSpPr>
          <p:cNvPr id="7" name="Title 6"/>
          <p:cNvSpPr>
            <a:spLocks noGrp="1"/>
          </p:cNvSpPr>
          <p:nvPr>
            <p:ph type="title"/>
          </p:nvPr>
        </p:nvSpPr>
        <p:spPr>
          <a:xfrm>
            <a:off x="377456" y="152400"/>
            <a:ext cx="7543800" cy="838200"/>
          </a:xfrm>
        </p:spPr>
        <p:txBody>
          <a:bodyPr wrap="square" tIns="0" bIns="0" anchor="t" anchorCtr="0">
            <a:noAutofit/>
          </a:bodyPr>
          <a:lstStyle/>
          <a:p>
            <a:r>
              <a:rPr lang="en-US" sz="4800" b="1" dirty="0" smtClean="0">
                <a:solidFill>
                  <a:prstClr val="black">
                    <a:lumMod val="85000"/>
                    <a:lumOff val="15000"/>
                  </a:prstClr>
                </a:solidFill>
                <a:latin typeface="+mn-lt"/>
              </a:rPr>
              <a:t>Statement and operators:</a:t>
            </a:r>
            <a:endParaRPr lang="en-US" sz="4800" dirty="0">
              <a:latin typeface="+mn-lt"/>
            </a:endParaRPr>
          </a:p>
        </p:txBody>
      </p:sp>
    </p:spTree>
    <p:custDataLst>
      <p:tags r:id="rId1"/>
    </p:custDataLst>
    <p:extLst>
      <p:ext uri="{BB962C8B-B14F-4D97-AF65-F5344CB8AC3E}">
        <p14:creationId xmlns:p14="http://schemas.microsoft.com/office/powerpoint/2010/main" val="3847427727"/>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5" cstate="print"/>
          <a:stretch>
            <a:fillRect/>
          </a:stretch>
        </p:blipFill>
        <p:spPr>
          <a:xfrm flipH="1">
            <a:off x="6698512" y="0"/>
            <a:ext cx="2445488" cy="2286000"/>
          </a:xfrm>
          <a:prstGeom prst="rect">
            <a:avLst/>
          </a:prstGeom>
        </p:spPr>
      </p:pic>
      <p:sp>
        <p:nvSpPr>
          <p:cNvPr id="4" name="TextBox 3"/>
          <p:cNvSpPr txBox="1"/>
          <p:nvPr/>
        </p:nvSpPr>
        <p:spPr>
          <a:xfrm>
            <a:off x="457200" y="1143000"/>
            <a:ext cx="7229475" cy="4495800"/>
          </a:xfrm>
          <a:prstGeom prst="rect">
            <a:avLst/>
          </a:prstGeom>
          <a:noFill/>
        </p:spPr>
        <p:txBody>
          <a:bodyPr wrap="square" rtlCol="0" anchor="t" anchorCtr="0">
            <a:normAutofit/>
          </a:bodyPr>
          <a:lstStyle/>
          <a:p>
            <a:r>
              <a:rPr lang="en-US" sz="2400" b="1" dirty="0">
                <a:solidFill>
                  <a:srgbClr val="FF0000"/>
                </a:solidFill>
                <a:effectLst>
                  <a:outerShdw blurRad="38100" dist="38100" dir="2700000" algn="tl">
                    <a:srgbClr val="000000">
                      <a:alpha val="43137"/>
                    </a:srgbClr>
                  </a:outerShdw>
                </a:effectLst>
              </a:rPr>
              <a:t>Compound </a:t>
            </a:r>
            <a:r>
              <a:rPr lang="en-US" sz="2400" b="1" dirty="0" smtClean="0">
                <a:solidFill>
                  <a:srgbClr val="FF0000"/>
                </a:solidFill>
                <a:effectLst>
                  <a:outerShdw blurRad="38100" dist="38100" dir="2700000" algn="tl">
                    <a:srgbClr val="000000">
                      <a:alpha val="43137"/>
                    </a:srgbClr>
                  </a:outerShdw>
                </a:effectLst>
              </a:rPr>
              <a:t>Operators: </a:t>
            </a:r>
          </a:p>
          <a:p>
            <a:r>
              <a:rPr lang="en-US" sz="2400" dirty="0">
                <a:solidFill>
                  <a:schemeClr val="bg1">
                    <a:lumMod val="50000"/>
                  </a:schemeClr>
                </a:solidFill>
              </a:rPr>
              <a:t>++ (increment)</a:t>
            </a:r>
          </a:p>
          <a:p>
            <a:r>
              <a:rPr lang="en-US" sz="2400" dirty="0">
                <a:solidFill>
                  <a:schemeClr val="bg1">
                    <a:lumMod val="50000"/>
                  </a:schemeClr>
                </a:solidFill>
              </a:rPr>
              <a:t>-- (decrement)</a:t>
            </a:r>
          </a:p>
          <a:p>
            <a:r>
              <a:rPr lang="en-US" sz="2400" dirty="0">
                <a:solidFill>
                  <a:schemeClr val="bg1">
                    <a:lumMod val="50000"/>
                  </a:schemeClr>
                </a:solidFill>
              </a:rPr>
              <a:t>+= (compound addition)</a:t>
            </a:r>
          </a:p>
          <a:p>
            <a:r>
              <a:rPr lang="en-US" sz="2400" dirty="0">
                <a:solidFill>
                  <a:schemeClr val="bg1">
                    <a:lumMod val="50000"/>
                  </a:schemeClr>
                </a:solidFill>
              </a:rPr>
              <a:t>-= (compound subtraction)</a:t>
            </a:r>
          </a:p>
          <a:p>
            <a:r>
              <a:rPr lang="en-US" sz="2400" dirty="0">
                <a:solidFill>
                  <a:schemeClr val="bg1">
                    <a:lumMod val="50000"/>
                  </a:schemeClr>
                </a:solidFill>
              </a:rPr>
              <a:t>*= (compound multiplication)</a:t>
            </a:r>
          </a:p>
          <a:p>
            <a:r>
              <a:rPr lang="en-US" sz="2400" dirty="0">
                <a:solidFill>
                  <a:schemeClr val="bg1">
                    <a:lumMod val="50000"/>
                  </a:schemeClr>
                </a:solidFill>
              </a:rPr>
              <a:t>/= (compound division</a:t>
            </a:r>
            <a:r>
              <a:rPr lang="en-US" sz="2400" dirty="0" smtClean="0">
                <a:solidFill>
                  <a:schemeClr val="bg1">
                    <a:lumMod val="50000"/>
                  </a:schemeClr>
                </a:solidFill>
              </a:rPr>
              <a:t>)</a:t>
            </a:r>
          </a:p>
          <a:p>
            <a:endParaRPr lang="en-US" sz="2400" dirty="0">
              <a:solidFill>
                <a:schemeClr val="bg1">
                  <a:lumMod val="50000"/>
                </a:schemeClr>
              </a:solidFill>
            </a:endParaRPr>
          </a:p>
        </p:txBody>
      </p:sp>
      <p:sp>
        <p:nvSpPr>
          <p:cNvPr id="7" name="Title 6"/>
          <p:cNvSpPr>
            <a:spLocks noGrp="1"/>
          </p:cNvSpPr>
          <p:nvPr>
            <p:ph type="title"/>
          </p:nvPr>
        </p:nvSpPr>
        <p:spPr>
          <a:xfrm>
            <a:off x="358406" y="128587"/>
            <a:ext cx="7543800" cy="838200"/>
          </a:xfrm>
        </p:spPr>
        <p:txBody>
          <a:bodyPr wrap="square" tIns="0" bIns="0" anchor="t" anchorCtr="0">
            <a:noAutofit/>
          </a:bodyPr>
          <a:lstStyle/>
          <a:p>
            <a:r>
              <a:rPr lang="en-US" sz="4800" b="1" dirty="0" smtClean="0">
                <a:solidFill>
                  <a:prstClr val="black">
                    <a:lumMod val="85000"/>
                    <a:lumOff val="15000"/>
                  </a:prstClr>
                </a:solidFill>
                <a:latin typeface="+mn-lt"/>
              </a:rPr>
              <a:t>Statement and operators:</a:t>
            </a:r>
            <a:endParaRPr lang="en-US" sz="4800" dirty="0">
              <a:latin typeface="+mn-lt"/>
            </a:endParaRPr>
          </a:p>
        </p:txBody>
      </p:sp>
    </p:spTree>
    <p:custDataLst>
      <p:tags r:id="rId1"/>
    </p:custDataLst>
    <p:extLst>
      <p:ext uri="{BB962C8B-B14F-4D97-AF65-F5344CB8AC3E}">
        <p14:creationId xmlns:p14="http://schemas.microsoft.com/office/powerpoint/2010/main" val="3017409264"/>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5" cstate="print"/>
          <a:stretch>
            <a:fillRect/>
          </a:stretch>
        </p:blipFill>
        <p:spPr>
          <a:xfrm flipH="1">
            <a:off x="6698512" y="0"/>
            <a:ext cx="2445488" cy="2286000"/>
          </a:xfrm>
          <a:prstGeom prst="rect">
            <a:avLst/>
          </a:prstGeom>
        </p:spPr>
      </p:pic>
      <p:sp>
        <p:nvSpPr>
          <p:cNvPr id="4" name="TextBox 3"/>
          <p:cNvSpPr txBox="1"/>
          <p:nvPr/>
        </p:nvSpPr>
        <p:spPr>
          <a:xfrm>
            <a:off x="457200" y="1143000"/>
            <a:ext cx="7229475" cy="4495800"/>
          </a:xfrm>
          <a:prstGeom prst="rect">
            <a:avLst/>
          </a:prstGeom>
          <a:noFill/>
        </p:spPr>
        <p:txBody>
          <a:bodyPr wrap="square" rtlCol="0" anchor="t" anchorCtr="0">
            <a:normAutofit/>
          </a:bodyPr>
          <a:lstStyle/>
          <a:p>
            <a:r>
              <a:rPr lang="en-US" sz="2400" b="1" dirty="0" smtClean="0">
                <a:solidFill>
                  <a:srgbClr val="FF0000"/>
                </a:solidFill>
                <a:effectLst>
                  <a:outerShdw blurRad="38100" dist="38100" dir="2700000" algn="tl">
                    <a:srgbClr val="000000">
                      <a:alpha val="43137"/>
                    </a:srgbClr>
                  </a:outerShdw>
                </a:effectLst>
              </a:rPr>
              <a:t>If Conditioning: </a:t>
            </a:r>
          </a:p>
          <a:p>
            <a:r>
              <a:rPr lang="en-US" sz="2400" dirty="0" smtClean="0">
                <a:solidFill>
                  <a:schemeClr val="bg1">
                    <a:lumMod val="50000"/>
                  </a:schemeClr>
                </a:solidFill>
              </a:rPr>
              <a:t>if(</a:t>
            </a:r>
            <a:r>
              <a:rPr lang="en-US" sz="2400" i="1" dirty="0" smtClean="0">
                <a:solidFill>
                  <a:schemeClr val="bg1">
                    <a:lumMod val="50000"/>
                  </a:schemeClr>
                </a:solidFill>
              </a:rPr>
              <a:t>condition</a:t>
            </a:r>
            <a:r>
              <a:rPr lang="en-US" sz="2400" dirty="0" smtClean="0">
                <a:solidFill>
                  <a:schemeClr val="bg1">
                    <a:lumMod val="50000"/>
                  </a:schemeClr>
                </a:solidFill>
              </a:rPr>
              <a:t>)</a:t>
            </a:r>
          </a:p>
          <a:p>
            <a:r>
              <a:rPr lang="en-US" sz="2400" dirty="0" smtClean="0">
                <a:solidFill>
                  <a:schemeClr val="bg1">
                    <a:lumMod val="50000"/>
                  </a:schemeClr>
                </a:solidFill>
              </a:rPr>
              <a:t>{</a:t>
            </a:r>
          </a:p>
          <a:p>
            <a:r>
              <a:rPr lang="en-US" sz="2400" i="1" dirty="0" smtClean="0">
                <a:solidFill>
                  <a:schemeClr val="bg1">
                    <a:lumMod val="50000"/>
                  </a:schemeClr>
                </a:solidFill>
              </a:rPr>
              <a:t>statements-1;</a:t>
            </a:r>
          </a:p>
          <a:p>
            <a:r>
              <a:rPr lang="en-US" sz="2400" dirty="0" smtClean="0">
                <a:solidFill>
                  <a:schemeClr val="bg1">
                    <a:lumMod val="50000"/>
                  </a:schemeClr>
                </a:solidFill>
              </a:rPr>
              <a:t>…</a:t>
            </a:r>
          </a:p>
          <a:p>
            <a:r>
              <a:rPr lang="en-US" sz="2400" i="1" dirty="0" smtClean="0">
                <a:solidFill>
                  <a:schemeClr val="bg1">
                    <a:lumMod val="50000"/>
                  </a:schemeClr>
                </a:solidFill>
              </a:rPr>
              <a:t>Statement-N;</a:t>
            </a:r>
            <a:endParaRPr lang="en-US" sz="2400" i="1" dirty="0">
              <a:solidFill>
                <a:schemeClr val="bg1">
                  <a:lumMod val="50000"/>
                </a:schemeClr>
              </a:solidFill>
            </a:endParaRPr>
          </a:p>
          <a:p>
            <a:r>
              <a:rPr lang="en-US" sz="2400" dirty="0" smtClean="0">
                <a:solidFill>
                  <a:schemeClr val="bg1">
                    <a:lumMod val="50000"/>
                  </a:schemeClr>
                </a:solidFill>
              </a:rPr>
              <a:t>}</a:t>
            </a:r>
          </a:p>
          <a:p>
            <a:r>
              <a:rPr lang="en-US" sz="2400" dirty="0" smtClean="0">
                <a:solidFill>
                  <a:schemeClr val="bg1">
                    <a:lumMod val="50000"/>
                  </a:schemeClr>
                </a:solidFill>
              </a:rPr>
              <a:t>else if(</a:t>
            </a:r>
            <a:r>
              <a:rPr lang="en-US" sz="2400" i="1" dirty="0" smtClean="0">
                <a:solidFill>
                  <a:schemeClr val="bg1">
                    <a:lumMod val="50000"/>
                  </a:schemeClr>
                </a:solidFill>
              </a:rPr>
              <a:t>condition2</a:t>
            </a:r>
            <a:r>
              <a:rPr lang="en-US" sz="2400" dirty="0" smtClean="0">
                <a:solidFill>
                  <a:schemeClr val="bg1">
                    <a:lumMod val="50000"/>
                  </a:schemeClr>
                </a:solidFill>
              </a:rPr>
              <a:t>)</a:t>
            </a:r>
          </a:p>
          <a:p>
            <a:r>
              <a:rPr lang="en-US" sz="2400" dirty="0" smtClean="0">
                <a:solidFill>
                  <a:schemeClr val="bg1">
                    <a:lumMod val="50000"/>
                  </a:schemeClr>
                </a:solidFill>
              </a:rPr>
              <a:t>{</a:t>
            </a:r>
          </a:p>
          <a:p>
            <a:r>
              <a:rPr lang="en-US" sz="2400" i="1" dirty="0" smtClean="0">
                <a:solidFill>
                  <a:schemeClr val="bg1">
                    <a:lumMod val="50000"/>
                  </a:schemeClr>
                </a:solidFill>
              </a:rPr>
              <a:t>Statements;</a:t>
            </a:r>
          </a:p>
          <a:p>
            <a:r>
              <a:rPr lang="en-US" sz="2400" dirty="0" smtClean="0">
                <a:solidFill>
                  <a:schemeClr val="bg1">
                    <a:lumMod val="50000"/>
                  </a:schemeClr>
                </a:solidFill>
              </a:rPr>
              <a:t>}</a:t>
            </a:r>
          </a:p>
          <a:p>
            <a:r>
              <a:rPr lang="en-US" sz="2400" dirty="0" smtClean="0">
                <a:solidFill>
                  <a:schemeClr val="bg1">
                    <a:lumMod val="50000"/>
                  </a:schemeClr>
                </a:solidFill>
              </a:rPr>
              <a:t>Else</a:t>
            </a:r>
            <a:r>
              <a:rPr lang="en-US" sz="2400" i="1" dirty="0" smtClean="0">
                <a:solidFill>
                  <a:schemeClr val="bg1">
                    <a:lumMod val="50000"/>
                  </a:schemeClr>
                </a:solidFill>
              </a:rPr>
              <a:t>{statements</a:t>
            </a:r>
            <a:r>
              <a:rPr lang="en-US" sz="2400" dirty="0">
                <a:solidFill>
                  <a:schemeClr val="bg1">
                    <a:lumMod val="50000"/>
                  </a:schemeClr>
                </a:solidFill>
              </a:rPr>
              <a:t>;</a:t>
            </a:r>
            <a:r>
              <a:rPr lang="en-US" sz="2400" i="1" dirty="0" smtClean="0">
                <a:solidFill>
                  <a:schemeClr val="bg1">
                    <a:lumMod val="50000"/>
                  </a:schemeClr>
                </a:solidFill>
              </a:rPr>
              <a:t>}</a:t>
            </a:r>
          </a:p>
        </p:txBody>
      </p:sp>
      <p:sp>
        <p:nvSpPr>
          <p:cNvPr id="7" name="Title 6"/>
          <p:cNvSpPr>
            <a:spLocks noGrp="1"/>
          </p:cNvSpPr>
          <p:nvPr>
            <p:ph type="title"/>
          </p:nvPr>
        </p:nvSpPr>
        <p:spPr>
          <a:xfrm>
            <a:off x="359313" y="304801"/>
            <a:ext cx="7543800" cy="838200"/>
          </a:xfrm>
        </p:spPr>
        <p:txBody>
          <a:bodyPr wrap="square" tIns="0" bIns="0" anchor="t" anchorCtr="0">
            <a:noAutofit/>
          </a:bodyPr>
          <a:lstStyle/>
          <a:p>
            <a:r>
              <a:rPr lang="en-US" sz="4800" b="1" dirty="0" smtClean="0">
                <a:solidFill>
                  <a:prstClr val="black">
                    <a:lumMod val="85000"/>
                    <a:lumOff val="15000"/>
                  </a:prstClr>
                </a:solidFill>
                <a:latin typeface="+mn-lt"/>
              </a:rPr>
              <a:t>Control statements:</a:t>
            </a:r>
            <a:endParaRPr lang="en-US" sz="4800" dirty="0">
              <a:latin typeface="+mn-lt"/>
            </a:endParaRPr>
          </a:p>
        </p:txBody>
      </p:sp>
    </p:spTree>
    <p:custDataLst>
      <p:tags r:id="rId1"/>
    </p:custDataLst>
    <p:extLst>
      <p:ext uri="{BB962C8B-B14F-4D97-AF65-F5344CB8AC3E}">
        <p14:creationId xmlns:p14="http://schemas.microsoft.com/office/powerpoint/2010/main" val="2599756013"/>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5" cstate="print"/>
          <a:stretch>
            <a:fillRect/>
          </a:stretch>
        </p:blipFill>
        <p:spPr>
          <a:xfrm flipH="1">
            <a:off x="6698512" y="0"/>
            <a:ext cx="2445488" cy="2286000"/>
          </a:xfrm>
          <a:prstGeom prst="rect">
            <a:avLst/>
          </a:prstGeom>
        </p:spPr>
      </p:pic>
      <p:sp>
        <p:nvSpPr>
          <p:cNvPr id="4" name="TextBox 3"/>
          <p:cNvSpPr txBox="1"/>
          <p:nvPr/>
        </p:nvSpPr>
        <p:spPr>
          <a:xfrm>
            <a:off x="457200" y="1143000"/>
            <a:ext cx="7229475" cy="4495800"/>
          </a:xfrm>
          <a:prstGeom prst="rect">
            <a:avLst/>
          </a:prstGeom>
          <a:noFill/>
        </p:spPr>
        <p:txBody>
          <a:bodyPr wrap="square" rtlCol="0" anchor="t" anchorCtr="0">
            <a:normAutofit/>
          </a:bodyPr>
          <a:lstStyle/>
          <a:p>
            <a:r>
              <a:rPr lang="en-US" sz="2400" b="1" dirty="0" smtClean="0">
                <a:solidFill>
                  <a:srgbClr val="FF0000"/>
                </a:solidFill>
                <a:effectLst>
                  <a:outerShdw blurRad="38100" dist="38100" dir="2700000" algn="tl">
                    <a:srgbClr val="000000">
                      <a:alpha val="43137"/>
                    </a:srgbClr>
                  </a:outerShdw>
                </a:effectLst>
              </a:rPr>
              <a:t>Switch case: </a:t>
            </a:r>
          </a:p>
          <a:p>
            <a:r>
              <a:rPr lang="en-US" sz="2400" i="1" dirty="0">
                <a:solidFill>
                  <a:schemeClr val="bg1">
                    <a:lumMod val="50000"/>
                  </a:schemeClr>
                </a:solidFill>
              </a:rPr>
              <a:t> switch (</a:t>
            </a:r>
            <a:r>
              <a:rPr lang="en-US" sz="2400" i="1" dirty="0" err="1">
                <a:solidFill>
                  <a:schemeClr val="bg1">
                    <a:lumMod val="50000"/>
                  </a:schemeClr>
                </a:solidFill>
              </a:rPr>
              <a:t>var</a:t>
            </a:r>
            <a:r>
              <a:rPr lang="en-US" sz="2400" i="1" dirty="0">
                <a:solidFill>
                  <a:schemeClr val="bg1">
                    <a:lumMod val="50000"/>
                  </a:schemeClr>
                </a:solidFill>
              </a:rPr>
              <a:t>) {</a:t>
            </a:r>
          </a:p>
          <a:p>
            <a:r>
              <a:rPr lang="en-US" sz="2400" i="1" dirty="0">
                <a:solidFill>
                  <a:schemeClr val="bg1">
                    <a:lumMod val="50000"/>
                  </a:schemeClr>
                </a:solidFill>
              </a:rPr>
              <a:t>    case 1:</a:t>
            </a:r>
          </a:p>
          <a:p>
            <a:r>
              <a:rPr lang="en-US" sz="2400" i="1" dirty="0">
                <a:solidFill>
                  <a:schemeClr val="bg1">
                    <a:lumMod val="50000"/>
                  </a:schemeClr>
                </a:solidFill>
              </a:rPr>
              <a:t>      //do something when </a:t>
            </a:r>
            <a:r>
              <a:rPr lang="en-US" sz="2400" i="1" dirty="0" err="1">
                <a:solidFill>
                  <a:schemeClr val="bg1">
                    <a:lumMod val="50000"/>
                  </a:schemeClr>
                </a:solidFill>
              </a:rPr>
              <a:t>var</a:t>
            </a:r>
            <a:r>
              <a:rPr lang="en-US" sz="2400" i="1" dirty="0">
                <a:solidFill>
                  <a:schemeClr val="bg1">
                    <a:lumMod val="50000"/>
                  </a:schemeClr>
                </a:solidFill>
              </a:rPr>
              <a:t> equals 1</a:t>
            </a:r>
          </a:p>
          <a:p>
            <a:r>
              <a:rPr lang="en-US" sz="2400" i="1" dirty="0">
                <a:solidFill>
                  <a:schemeClr val="bg1">
                    <a:lumMod val="50000"/>
                  </a:schemeClr>
                </a:solidFill>
              </a:rPr>
              <a:t>      break;</a:t>
            </a:r>
          </a:p>
          <a:p>
            <a:r>
              <a:rPr lang="en-US" sz="2400" i="1" dirty="0">
                <a:solidFill>
                  <a:schemeClr val="bg1">
                    <a:lumMod val="50000"/>
                  </a:schemeClr>
                </a:solidFill>
              </a:rPr>
              <a:t>    case 2:</a:t>
            </a:r>
          </a:p>
          <a:p>
            <a:r>
              <a:rPr lang="en-US" sz="2400" i="1" dirty="0">
                <a:solidFill>
                  <a:schemeClr val="bg1">
                    <a:lumMod val="50000"/>
                  </a:schemeClr>
                </a:solidFill>
              </a:rPr>
              <a:t>      //do something when </a:t>
            </a:r>
            <a:r>
              <a:rPr lang="en-US" sz="2400" i="1" dirty="0" err="1">
                <a:solidFill>
                  <a:schemeClr val="bg1">
                    <a:lumMod val="50000"/>
                  </a:schemeClr>
                </a:solidFill>
              </a:rPr>
              <a:t>var</a:t>
            </a:r>
            <a:r>
              <a:rPr lang="en-US" sz="2400" i="1" dirty="0">
                <a:solidFill>
                  <a:schemeClr val="bg1">
                    <a:lumMod val="50000"/>
                  </a:schemeClr>
                </a:solidFill>
              </a:rPr>
              <a:t> equals 2</a:t>
            </a:r>
          </a:p>
          <a:p>
            <a:r>
              <a:rPr lang="en-US" sz="2400" i="1" dirty="0">
                <a:solidFill>
                  <a:schemeClr val="bg1">
                    <a:lumMod val="50000"/>
                  </a:schemeClr>
                </a:solidFill>
              </a:rPr>
              <a:t>      break;</a:t>
            </a:r>
          </a:p>
          <a:p>
            <a:r>
              <a:rPr lang="en-US" sz="2400" i="1" dirty="0">
                <a:solidFill>
                  <a:schemeClr val="bg1">
                    <a:lumMod val="50000"/>
                  </a:schemeClr>
                </a:solidFill>
              </a:rPr>
              <a:t>    default: </a:t>
            </a:r>
          </a:p>
          <a:p>
            <a:r>
              <a:rPr lang="en-US" sz="2400" i="1" dirty="0">
                <a:solidFill>
                  <a:schemeClr val="bg1">
                    <a:lumMod val="50000"/>
                  </a:schemeClr>
                </a:solidFill>
              </a:rPr>
              <a:t>      // if nothing else matches, do the default</a:t>
            </a:r>
          </a:p>
          <a:p>
            <a:r>
              <a:rPr lang="en-US" sz="2400" i="1" dirty="0">
                <a:solidFill>
                  <a:schemeClr val="bg1">
                    <a:lumMod val="50000"/>
                  </a:schemeClr>
                </a:solidFill>
              </a:rPr>
              <a:t>      // default is optional</a:t>
            </a:r>
          </a:p>
          <a:p>
            <a:r>
              <a:rPr lang="en-US" sz="2400" i="1" dirty="0">
                <a:solidFill>
                  <a:schemeClr val="bg1">
                    <a:lumMod val="50000"/>
                  </a:schemeClr>
                </a:solidFill>
              </a:rPr>
              <a:t>  }</a:t>
            </a:r>
            <a:endParaRPr lang="en-US" sz="2400" i="1" dirty="0" smtClean="0">
              <a:solidFill>
                <a:schemeClr val="bg1">
                  <a:lumMod val="50000"/>
                </a:schemeClr>
              </a:solidFill>
            </a:endParaRPr>
          </a:p>
        </p:txBody>
      </p:sp>
      <p:sp>
        <p:nvSpPr>
          <p:cNvPr id="7" name="Title 6"/>
          <p:cNvSpPr>
            <a:spLocks noGrp="1"/>
          </p:cNvSpPr>
          <p:nvPr>
            <p:ph type="title"/>
          </p:nvPr>
        </p:nvSpPr>
        <p:spPr>
          <a:xfrm>
            <a:off x="359313" y="304801"/>
            <a:ext cx="7543800" cy="838200"/>
          </a:xfrm>
        </p:spPr>
        <p:txBody>
          <a:bodyPr wrap="square" tIns="0" bIns="0" anchor="t" anchorCtr="0">
            <a:noAutofit/>
          </a:bodyPr>
          <a:lstStyle/>
          <a:p>
            <a:r>
              <a:rPr lang="en-US" sz="4800" b="1" dirty="0" smtClean="0">
                <a:solidFill>
                  <a:prstClr val="black">
                    <a:lumMod val="85000"/>
                    <a:lumOff val="15000"/>
                  </a:prstClr>
                </a:solidFill>
                <a:latin typeface="+mn-lt"/>
              </a:rPr>
              <a:t>Control statements:</a:t>
            </a:r>
            <a:endParaRPr lang="en-US" sz="4800" dirty="0">
              <a:latin typeface="+mn-lt"/>
            </a:endParaRPr>
          </a:p>
        </p:txBody>
      </p:sp>
    </p:spTree>
    <p:custDataLst>
      <p:tags r:id="rId1"/>
    </p:custDataLst>
    <p:extLst>
      <p:ext uri="{BB962C8B-B14F-4D97-AF65-F5344CB8AC3E}">
        <p14:creationId xmlns:p14="http://schemas.microsoft.com/office/powerpoint/2010/main" val="4131315329"/>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5" cstate="print"/>
          <a:stretch>
            <a:fillRect/>
          </a:stretch>
        </p:blipFill>
        <p:spPr>
          <a:xfrm flipH="1">
            <a:off x="6698512" y="0"/>
            <a:ext cx="2445488" cy="2286000"/>
          </a:xfrm>
          <a:prstGeom prst="rect">
            <a:avLst/>
          </a:prstGeom>
        </p:spPr>
      </p:pic>
      <p:sp>
        <p:nvSpPr>
          <p:cNvPr id="4" name="TextBox 3"/>
          <p:cNvSpPr txBox="1"/>
          <p:nvPr/>
        </p:nvSpPr>
        <p:spPr>
          <a:xfrm>
            <a:off x="457200" y="1143000"/>
            <a:ext cx="7229475" cy="4495800"/>
          </a:xfrm>
          <a:prstGeom prst="rect">
            <a:avLst/>
          </a:prstGeom>
          <a:noFill/>
        </p:spPr>
        <p:txBody>
          <a:bodyPr wrap="square" rtlCol="0" anchor="t" anchorCtr="0">
            <a:normAutofit lnSpcReduction="10000"/>
          </a:bodyPr>
          <a:lstStyle/>
          <a:p>
            <a:r>
              <a:rPr lang="en-US" sz="2400" b="1" dirty="0" smtClean="0">
                <a:solidFill>
                  <a:srgbClr val="FF0000"/>
                </a:solidFill>
                <a:effectLst>
                  <a:outerShdw blurRad="38100" dist="38100" dir="2700000" algn="tl">
                    <a:srgbClr val="000000">
                      <a:alpha val="43137"/>
                    </a:srgbClr>
                  </a:outerShdw>
                </a:effectLst>
              </a:rPr>
              <a:t>Do… while:</a:t>
            </a:r>
          </a:p>
          <a:p>
            <a:r>
              <a:rPr lang="en-US" sz="2400" dirty="0">
                <a:solidFill>
                  <a:schemeClr val="bg1">
                    <a:lumMod val="50000"/>
                  </a:schemeClr>
                </a:solidFill>
              </a:rPr>
              <a:t>d</a:t>
            </a:r>
            <a:r>
              <a:rPr lang="en-US" sz="2400" dirty="0" smtClean="0">
                <a:solidFill>
                  <a:schemeClr val="bg1">
                    <a:lumMod val="50000"/>
                  </a:schemeClr>
                </a:solidFill>
              </a:rPr>
              <a:t>o</a:t>
            </a:r>
          </a:p>
          <a:p>
            <a:r>
              <a:rPr lang="en-US" sz="2400" dirty="0" smtClean="0">
                <a:solidFill>
                  <a:schemeClr val="bg1">
                    <a:lumMod val="50000"/>
                  </a:schemeClr>
                </a:solidFill>
              </a:rPr>
              <a:t>{</a:t>
            </a:r>
          </a:p>
          <a:p>
            <a:r>
              <a:rPr lang="en-US" sz="2400" dirty="0" smtClean="0">
                <a:solidFill>
                  <a:schemeClr val="bg1">
                    <a:lumMod val="50000"/>
                  </a:schemeClr>
                </a:solidFill>
              </a:rPr>
              <a:t>Statements;</a:t>
            </a:r>
            <a:endParaRPr lang="en-US" sz="2400" dirty="0">
              <a:solidFill>
                <a:schemeClr val="bg1">
                  <a:lumMod val="50000"/>
                </a:schemeClr>
              </a:solidFill>
            </a:endParaRPr>
          </a:p>
          <a:p>
            <a:r>
              <a:rPr lang="en-US" sz="2400" dirty="0" smtClean="0">
                <a:solidFill>
                  <a:schemeClr val="bg1">
                    <a:lumMod val="50000"/>
                  </a:schemeClr>
                </a:solidFill>
              </a:rPr>
              <a:t>}</a:t>
            </a:r>
          </a:p>
          <a:p>
            <a:r>
              <a:rPr lang="en-US" sz="2400" dirty="0">
                <a:solidFill>
                  <a:schemeClr val="bg1">
                    <a:lumMod val="50000"/>
                  </a:schemeClr>
                </a:solidFill>
              </a:rPr>
              <a:t>w</a:t>
            </a:r>
            <a:r>
              <a:rPr lang="en-US" sz="2400" dirty="0" smtClean="0">
                <a:solidFill>
                  <a:schemeClr val="bg1">
                    <a:lumMod val="50000"/>
                  </a:schemeClr>
                </a:solidFill>
              </a:rPr>
              <a:t>hile(condition);	// </a:t>
            </a:r>
            <a:r>
              <a:rPr lang="en-US" sz="2000" dirty="0" smtClean="0">
                <a:solidFill>
                  <a:schemeClr val="bg1">
                    <a:lumMod val="50000"/>
                  </a:schemeClr>
                </a:solidFill>
              </a:rPr>
              <a:t>the statements are run at least once.</a:t>
            </a:r>
            <a:endParaRPr lang="en-US" sz="2400" dirty="0" smtClean="0">
              <a:solidFill>
                <a:schemeClr val="bg1">
                  <a:lumMod val="50000"/>
                </a:schemeClr>
              </a:solidFill>
            </a:endParaRPr>
          </a:p>
          <a:p>
            <a:r>
              <a:rPr lang="en-US" sz="2400" b="1" dirty="0" smtClean="0">
                <a:solidFill>
                  <a:srgbClr val="FF0000"/>
                </a:solidFill>
                <a:effectLst>
                  <a:outerShdw blurRad="38100" dist="38100" dir="2700000" algn="tl">
                    <a:srgbClr val="000000">
                      <a:alpha val="43137"/>
                    </a:srgbClr>
                  </a:outerShdw>
                </a:effectLst>
              </a:rPr>
              <a:t>While: </a:t>
            </a:r>
          </a:p>
          <a:p>
            <a:r>
              <a:rPr lang="en-US" sz="2400" dirty="0" smtClean="0">
                <a:solidFill>
                  <a:schemeClr val="bg1">
                    <a:lumMod val="50000"/>
                  </a:schemeClr>
                </a:solidFill>
              </a:rPr>
              <a:t>While(condition)</a:t>
            </a:r>
          </a:p>
          <a:p>
            <a:r>
              <a:rPr lang="en-US" sz="2400" dirty="0" smtClean="0">
                <a:solidFill>
                  <a:schemeClr val="bg1">
                    <a:lumMod val="50000"/>
                  </a:schemeClr>
                </a:solidFill>
              </a:rPr>
              <a:t>{statements;}</a:t>
            </a:r>
          </a:p>
          <a:p>
            <a:r>
              <a:rPr lang="nn-NO" sz="2400" b="1" dirty="0" smtClean="0">
                <a:solidFill>
                  <a:srgbClr val="FF0000"/>
                </a:solidFill>
                <a:effectLst>
                  <a:outerShdw blurRad="38100" dist="38100" dir="2700000" algn="tl">
                    <a:srgbClr val="000000">
                      <a:alpha val="43137"/>
                    </a:srgbClr>
                  </a:outerShdw>
                </a:effectLst>
              </a:rPr>
              <a:t>for</a:t>
            </a:r>
          </a:p>
          <a:p>
            <a:r>
              <a:rPr lang="nn-NO" sz="2400" dirty="0" smtClean="0">
                <a:solidFill>
                  <a:schemeClr val="bg1">
                    <a:lumMod val="50000"/>
                  </a:schemeClr>
                </a:solidFill>
              </a:rPr>
              <a:t>for </a:t>
            </a:r>
            <a:r>
              <a:rPr lang="nn-NO" sz="2400" dirty="0">
                <a:solidFill>
                  <a:schemeClr val="bg1">
                    <a:lumMod val="50000"/>
                  </a:schemeClr>
                </a:solidFill>
              </a:rPr>
              <a:t>(int i=0; i &lt;= </a:t>
            </a:r>
            <a:r>
              <a:rPr lang="nn-NO" sz="2400" i="1" dirty="0" smtClean="0">
                <a:solidFill>
                  <a:schemeClr val="bg1">
                    <a:lumMod val="50000"/>
                  </a:schemeClr>
                </a:solidFill>
              </a:rPr>
              <a:t>val</a:t>
            </a:r>
            <a:r>
              <a:rPr lang="nn-NO" sz="2400" dirty="0" smtClean="0">
                <a:solidFill>
                  <a:schemeClr val="bg1">
                    <a:lumMod val="50000"/>
                  </a:schemeClr>
                </a:solidFill>
              </a:rPr>
              <a:t>; </a:t>
            </a:r>
            <a:r>
              <a:rPr lang="nn-NO" sz="2400" dirty="0">
                <a:solidFill>
                  <a:schemeClr val="bg1">
                    <a:lumMod val="50000"/>
                  </a:schemeClr>
                </a:solidFill>
              </a:rPr>
              <a:t>i++){</a:t>
            </a:r>
          </a:p>
          <a:p>
            <a:r>
              <a:rPr lang="nn-NO" sz="2400" dirty="0">
                <a:solidFill>
                  <a:schemeClr val="bg1">
                    <a:lumMod val="50000"/>
                  </a:schemeClr>
                </a:solidFill>
              </a:rPr>
              <a:t>      </a:t>
            </a:r>
            <a:r>
              <a:rPr lang="nn-NO" sz="2400" dirty="0" smtClean="0">
                <a:solidFill>
                  <a:schemeClr val="bg1">
                    <a:lumMod val="50000"/>
                  </a:schemeClr>
                </a:solidFill>
              </a:rPr>
              <a:t>statements;</a:t>
            </a:r>
            <a:endParaRPr lang="nn-NO" sz="2400" dirty="0">
              <a:solidFill>
                <a:schemeClr val="bg1">
                  <a:lumMod val="50000"/>
                </a:schemeClr>
              </a:solidFill>
            </a:endParaRPr>
          </a:p>
          <a:p>
            <a:r>
              <a:rPr lang="nn-NO" sz="2400" dirty="0">
                <a:solidFill>
                  <a:schemeClr val="bg1">
                    <a:lumMod val="50000"/>
                  </a:schemeClr>
                </a:solidFill>
              </a:rPr>
              <a:t>   }</a:t>
            </a:r>
            <a:endParaRPr lang="en-US" sz="2400" dirty="0" smtClean="0">
              <a:solidFill>
                <a:schemeClr val="bg1">
                  <a:lumMod val="50000"/>
                </a:schemeClr>
              </a:solidFill>
            </a:endParaRPr>
          </a:p>
        </p:txBody>
      </p:sp>
      <p:sp>
        <p:nvSpPr>
          <p:cNvPr id="7" name="Title 6"/>
          <p:cNvSpPr>
            <a:spLocks noGrp="1"/>
          </p:cNvSpPr>
          <p:nvPr>
            <p:ph type="title"/>
          </p:nvPr>
        </p:nvSpPr>
        <p:spPr>
          <a:xfrm>
            <a:off x="359313" y="304801"/>
            <a:ext cx="7543800" cy="838200"/>
          </a:xfrm>
        </p:spPr>
        <p:txBody>
          <a:bodyPr wrap="square" tIns="0" bIns="0" anchor="t" anchorCtr="0">
            <a:noAutofit/>
          </a:bodyPr>
          <a:lstStyle/>
          <a:p>
            <a:r>
              <a:rPr lang="en-US" sz="4800" b="1" dirty="0" smtClean="0">
                <a:solidFill>
                  <a:prstClr val="black">
                    <a:lumMod val="85000"/>
                    <a:lumOff val="15000"/>
                  </a:prstClr>
                </a:solidFill>
                <a:latin typeface="+mn-lt"/>
              </a:rPr>
              <a:t>Loop statements:</a:t>
            </a:r>
            <a:endParaRPr lang="en-US" sz="4800" dirty="0">
              <a:latin typeface="+mn-lt"/>
            </a:endParaRPr>
          </a:p>
        </p:txBody>
      </p:sp>
      <p:sp>
        <p:nvSpPr>
          <p:cNvPr id="3" name="TextBox 2"/>
          <p:cNvSpPr txBox="1"/>
          <p:nvPr/>
        </p:nvSpPr>
        <p:spPr>
          <a:xfrm>
            <a:off x="609600" y="6172200"/>
            <a:ext cx="7239611" cy="461665"/>
          </a:xfrm>
          <a:prstGeom prst="rect">
            <a:avLst/>
          </a:prstGeom>
          <a:noFill/>
        </p:spPr>
        <p:txBody>
          <a:bodyPr wrap="none" rtlCol="0">
            <a:spAutoFit/>
          </a:bodyPr>
          <a:lstStyle/>
          <a:p>
            <a:r>
              <a:rPr lang="en-US" sz="2400" dirty="0" smtClean="0">
                <a:solidFill>
                  <a:srgbClr val="002060"/>
                </a:solidFill>
              </a:rPr>
              <a:t>Use </a:t>
            </a:r>
            <a:r>
              <a:rPr lang="en-US" sz="2400" i="1" dirty="0" smtClean="0">
                <a:solidFill>
                  <a:srgbClr val="002060"/>
                </a:solidFill>
              </a:rPr>
              <a:t>break </a:t>
            </a:r>
            <a:r>
              <a:rPr lang="en-US" sz="2400" dirty="0" smtClean="0">
                <a:solidFill>
                  <a:srgbClr val="002060"/>
                </a:solidFill>
              </a:rPr>
              <a:t>statement to stop the loop whenever needed.</a:t>
            </a:r>
            <a:endParaRPr lang="en-US" sz="2400" dirty="0">
              <a:solidFill>
                <a:srgbClr val="002060"/>
              </a:solidFill>
            </a:endParaRPr>
          </a:p>
        </p:txBody>
      </p:sp>
      <p:grpSp>
        <p:nvGrpSpPr>
          <p:cNvPr id="8" name="Group 7"/>
          <p:cNvGrpSpPr/>
          <p:nvPr/>
        </p:nvGrpSpPr>
        <p:grpSpPr>
          <a:xfrm>
            <a:off x="6307818" y="3892715"/>
            <a:ext cx="1371600" cy="1371600"/>
            <a:chOff x="3895725" y="4267200"/>
            <a:chExt cx="1371600" cy="1371600"/>
          </a:xfrm>
        </p:grpSpPr>
        <p:sp>
          <p:nvSpPr>
            <p:cNvPr id="9" name="Rounded Rectangle 8"/>
            <p:cNvSpPr/>
            <p:nvPr/>
          </p:nvSpPr>
          <p:spPr>
            <a:xfrm>
              <a:off x="3895725" y="4267200"/>
              <a:ext cx="1371600" cy="1371600"/>
            </a:xfrm>
            <a:prstGeom prst="roundRect">
              <a:avLst/>
            </a:prstGeom>
            <a:gradFill flip="none" rotWithShape="1">
              <a:gsLst>
                <a:gs pos="38000">
                  <a:srgbClr val="F39C29"/>
                </a:gs>
                <a:gs pos="70000">
                  <a:srgbClr val="F27416"/>
                </a:gs>
              </a:gsLst>
              <a:path path="circle">
                <a:fillToRect l="50000" t="50000" r="50000" b="50000"/>
              </a:path>
              <a:tileRect/>
            </a:gradFill>
            <a:ln w="12700">
              <a:solidFill>
                <a:schemeClr val="accent6">
                  <a:lumMod val="75000"/>
                </a:schemeClr>
              </a:solidFill>
            </a:ln>
            <a:effectLst>
              <a:outerShdw blurRad="1524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p>
          </p:txBody>
        </p:sp>
        <p:sp>
          <p:nvSpPr>
            <p:cNvPr id="10" name="Rounded Rectangle 9"/>
            <p:cNvSpPr/>
            <p:nvPr/>
          </p:nvSpPr>
          <p:spPr>
            <a:xfrm>
              <a:off x="3971925" y="4314825"/>
              <a:ext cx="1209676" cy="838200"/>
            </a:xfrm>
            <a:prstGeom prst="roundRect">
              <a:avLst/>
            </a:prstGeom>
            <a:gradFill flip="none" rotWithShape="1">
              <a:gsLst>
                <a:gs pos="63000">
                  <a:schemeClr val="bg1">
                    <a:alpha val="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p>
          </p:txBody>
        </p:sp>
      </p:grpSp>
      <p:pic>
        <p:nvPicPr>
          <p:cNvPr id="11" name="Picture 10"/>
          <p:cNvPicPr>
            <a:picLocks noChangeAspect="1"/>
          </p:cNvPicPr>
          <p:nvPr/>
        </p:nvPicPr>
        <p:blipFill>
          <a:blip r:embed="rId6"/>
          <a:stretch>
            <a:fillRect/>
          </a:stretch>
        </p:blipFill>
        <p:spPr>
          <a:xfrm>
            <a:off x="6427258" y="4018571"/>
            <a:ext cx="1134454" cy="1134454"/>
          </a:xfrm>
          <a:prstGeom prst="rect">
            <a:avLst/>
          </a:prstGeom>
        </p:spPr>
      </p:pic>
    </p:spTree>
    <p:custDataLst>
      <p:tags r:id="rId1"/>
    </p:custDataLst>
    <p:extLst>
      <p:ext uri="{BB962C8B-B14F-4D97-AF65-F5344CB8AC3E}">
        <p14:creationId xmlns:p14="http://schemas.microsoft.com/office/powerpoint/2010/main" val="348529294"/>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000"/>
                                        <p:tgtEl>
                                          <p:spTgt spid="7"/>
                                        </p:tgtEl>
                                      </p:cBhvr>
                                    </p:animEffect>
                                  </p:childTnLst>
                                </p:cTn>
                              </p:par>
                              <p:par>
                                <p:cTn id="12" presetID="8" presetClass="emph" presetSubtype="0" accel="50000" decel="50000" fill="hold" nodeType="withEffect">
                                  <p:stCondLst>
                                    <p:cond delay="500"/>
                                  </p:stCondLst>
                                  <p:childTnLst>
                                    <p:animRot by="21600000">
                                      <p:cBhvr>
                                        <p:cTn id="13" dur="500" fill="hold"/>
                                        <p:tgtEl>
                                          <p:spTgt spid="11"/>
                                        </p:tgtEl>
                                        <p:attrNameLst>
                                          <p:attrName>r</p:attrName>
                                        </p:attrNameLst>
                                      </p:cBhvr>
                                    </p:animRot>
                                  </p:childTnLst>
                                </p:cTn>
                              </p:par>
                              <p:par>
                                <p:cTn id="14" presetID="10" presetClass="entr" presetSubtype="0" fill="hold" nodeType="withEffect">
                                  <p:stCondLst>
                                    <p:cond delay="5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5" cstate="print"/>
          <a:stretch>
            <a:fillRect/>
          </a:stretch>
        </p:blipFill>
        <p:spPr>
          <a:xfrm flipH="1">
            <a:off x="6698512" y="0"/>
            <a:ext cx="2445488" cy="2286000"/>
          </a:xfrm>
          <a:prstGeom prst="rect">
            <a:avLst/>
          </a:prstGeom>
        </p:spPr>
      </p:pic>
      <p:sp>
        <p:nvSpPr>
          <p:cNvPr id="4" name="TextBox 3"/>
          <p:cNvSpPr txBox="1"/>
          <p:nvPr/>
        </p:nvSpPr>
        <p:spPr>
          <a:xfrm>
            <a:off x="457200" y="1143000"/>
            <a:ext cx="7229475" cy="4495800"/>
          </a:xfrm>
          <a:prstGeom prst="rect">
            <a:avLst/>
          </a:prstGeom>
          <a:noFill/>
        </p:spPr>
        <p:txBody>
          <a:bodyPr wrap="square" rtlCol="0" anchor="t" anchorCtr="0">
            <a:normAutofit/>
          </a:bodyPr>
          <a:lstStyle/>
          <a:p>
            <a:r>
              <a:rPr lang="en-US" sz="2400" dirty="0" smtClean="0">
                <a:solidFill>
                  <a:schemeClr val="bg1">
                    <a:lumMod val="50000"/>
                  </a:schemeClr>
                </a:solidFill>
              </a:rPr>
              <a:t>Void setup(){}</a:t>
            </a:r>
          </a:p>
          <a:p>
            <a:r>
              <a:rPr lang="en-US" sz="2400" dirty="0" smtClean="0">
                <a:solidFill>
                  <a:schemeClr val="bg1">
                    <a:lumMod val="50000"/>
                  </a:schemeClr>
                </a:solidFill>
              </a:rPr>
              <a:t>Used to indicate the initial values of system on starting.</a:t>
            </a:r>
          </a:p>
          <a:p>
            <a:r>
              <a:rPr lang="en-US" sz="2400" dirty="0" smtClean="0">
                <a:solidFill>
                  <a:schemeClr val="bg1">
                    <a:lumMod val="50000"/>
                  </a:schemeClr>
                </a:solidFill>
              </a:rPr>
              <a:t>Void loop(){}</a:t>
            </a:r>
          </a:p>
          <a:p>
            <a:r>
              <a:rPr lang="en-US" sz="2400" dirty="0" smtClean="0">
                <a:solidFill>
                  <a:schemeClr val="bg1">
                    <a:lumMod val="50000"/>
                  </a:schemeClr>
                </a:solidFill>
              </a:rPr>
              <a:t>Contains the statements that will run whenever the system is powered after setup.</a:t>
            </a:r>
          </a:p>
          <a:p>
            <a:endParaRPr lang="en-US" sz="2400" dirty="0" smtClean="0">
              <a:solidFill>
                <a:schemeClr val="bg1">
                  <a:lumMod val="50000"/>
                </a:schemeClr>
              </a:solidFill>
            </a:endParaRPr>
          </a:p>
        </p:txBody>
      </p:sp>
      <p:sp>
        <p:nvSpPr>
          <p:cNvPr id="7" name="Title 6"/>
          <p:cNvSpPr>
            <a:spLocks noGrp="1"/>
          </p:cNvSpPr>
          <p:nvPr>
            <p:ph type="title"/>
          </p:nvPr>
        </p:nvSpPr>
        <p:spPr>
          <a:xfrm>
            <a:off x="359313" y="304801"/>
            <a:ext cx="7543800" cy="838200"/>
          </a:xfrm>
        </p:spPr>
        <p:txBody>
          <a:bodyPr wrap="square" tIns="0" bIns="0" anchor="t" anchorCtr="0">
            <a:noAutofit/>
          </a:bodyPr>
          <a:lstStyle/>
          <a:p>
            <a:r>
              <a:rPr lang="en-US" sz="4800" b="1" dirty="0" smtClean="0">
                <a:solidFill>
                  <a:prstClr val="black">
                    <a:lumMod val="85000"/>
                    <a:lumOff val="15000"/>
                  </a:prstClr>
                </a:solidFill>
                <a:latin typeface="+mn-lt"/>
              </a:rPr>
              <a:t>Code structure:</a:t>
            </a:r>
            <a:endParaRPr lang="en-US" sz="4800" dirty="0">
              <a:latin typeface="+mn-lt"/>
            </a:endParaRPr>
          </a:p>
        </p:txBody>
      </p:sp>
      <p:grpSp>
        <p:nvGrpSpPr>
          <p:cNvPr id="6" name="Group 5"/>
          <p:cNvGrpSpPr/>
          <p:nvPr/>
        </p:nvGrpSpPr>
        <p:grpSpPr>
          <a:xfrm>
            <a:off x="3819525" y="3416300"/>
            <a:ext cx="1438275" cy="1438275"/>
            <a:chOff x="762001" y="1946209"/>
            <a:chExt cx="2057400" cy="2057400"/>
          </a:xfrm>
        </p:grpSpPr>
        <p:sp>
          <p:nvSpPr>
            <p:cNvPr id="8" name="Oval 7"/>
            <p:cNvSpPr/>
            <p:nvPr/>
          </p:nvSpPr>
          <p:spPr>
            <a:xfrm>
              <a:off x="762001" y="1946209"/>
              <a:ext cx="2057400" cy="2057400"/>
            </a:xfrm>
            <a:prstGeom prst="ellipse">
              <a:avLst/>
            </a:prstGeom>
            <a:gradFill>
              <a:gsLst>
                <a:gs pos="38000">
                  <a:srgbClr val="00B0F0"/>
                </a:gs>
                <a:gs pos="79000">
                  <a:srgbClr val="0065B0"/>
                </a:gs>
              </a:gsLst>
              <a:path path="circle">
                <a:fillToRect l="50000" t="50000" r="50000" b="50000"/>
              </a:path>
            </a:gradFill>
            <a:ln w="82550">
              <a:noFill/>
            </a:ln>
            <a:effectLst>
              <a:outerShdw blurRad="1270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sp>
          <p:nvSpPr>
            <p:cNvPr id="9" name="Oval 8"/>
            <p:cNvSpPr/>
            <p:nvPr/>
          </p:nvSpPr>
          <p:spPr>
            <a:xfrm>
              <a:off x="1007328" y="199235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grpSp>
      <p:pic>
        <p:nvPicPr>
          <p:cNvPr id="10" name="Picture 9"/>
          <p:cNvPicPr>
            <a:picLocks noChangeAspect="1"/>
          </p:cNvPicPr>
          <p:nvPr/>
        </p:nvPicPr>
        <p:blipFill>
          <a:blip r:embed="rId6" cstate="print"/>
          <a:stretch>
            <a:fillRect/>
          </a:stretch>
        </p:blipFill>
        <p:spPr>
          <a:xfrm>
            <a:off x="3971544" y="3568700"/>
            <a:ext cx="1133856" cy="1133856"/>
          </a:xfrm>
          <a:prstGeom prst="rect">
            <a:avLst/>
          </a:prstGeom>
        </p:spPr>
      </p:pic>
    </p:spTree>
    <p:custDataLst>
      <p:tags r:id="rId1"/>
    </p:custDataLst>
    <p:extLst>
      <p:ext uri="{BB962C8B-B14F-4D97-AF65-F5344CB8AC3E}">
        <p14:creationId xmlns:p14="http://schemas.microsoft.com/office/powerpoint/2010/main" val="1776374166"/>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000"/>
                                        <p:tgtEl>
                                          <p:spTgt spid="7"/>
                                        </p:tgtEl>
                                      </p:cBhvr>
                                    </p:animEffect>
                                  </p:childTnLst>
                                </p:cTn>
                              </p:par>
                              <p:par>
                                <p:cTn id="12" presetID="8" presetClass="emph" presetSubtype="0" accel="50000" decel="50000" fill="hold" nodeType="withEffect">
                                  <p:stCondLst>
                                    <p:cond delay="500"/>
                                  </p:stCondLst>
                                  <p:childTnLst>
                                    <p:animRot by="21600000">
                                      <p:cBhvr>
                                        <p:cTn id="13" dur="500" fill="hold"/>
                                        <p:tgtEl>
                                          <p:spTgt spid="10"/>
                                        </p:tgtEl>
                                        <p:attrNameLst>
                                          <p:attrName>r</p:attrName>
                                        </p:attrNameLst>
                                      </p:cBhvr>
                                    </p:animRot>
                                  </p:childTnLst>
                                </p:cTn>
                              </p:par>
                              <p:par>
                                <p:cTn id="14" presetID="10" presetClass="entr" presetSubtype="0" fill="hold" nodeType="with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609600" y="381000"/>
            <a:ext cx="7924800" cy="707886"/>
          </a:xfrm>
          <a:prstGeom prst="rect">
            <a:avLst/>
          </a:prstGeom>
          <a:noFill/>
        </p:spPr>
        <p:txBody>
          <a:bodyPr wrap="square" rtlCol="0">
            <a:normAutofit/>
          </a:bodyPr>
          <a:lstStyle/>
          <a:p>
            <a:r>
              <a:rPr lang="en-US" sz="4000" b="1" dirty="0" smtClean="0">
                <a:solidFill>
                  <a:schemeClr val="tx1">
                    <a:lumMod val="85000"/>
                    <a:lumOff val="15000"/>
                  </a:schemeClr>
                </a:solidFill>
                <a:latin typeface="+mj-lt"/>
              </a:rPr>
              <a:t>Contents:</a:t>
            </a:r>
            <a:endParaRPr lang="en-US" sz="4000" dirty="0">
              <a:solidFill>
                <a:schemeClr val="tx1">
                  <a:lumMod val="50000"/>
                  <a:lumOff val="50000"/>
                </a:schemeClr>
              </a:solidFill>
              <a:latin typeface="+mj-lt"/>
              <a:cs typeface="Arial" pitchFamily="34" charset="0"/>
            </a:endParaRPr>
          </a:p>
        </p:txBody>
      </p:sp>
      <p:sp>
        <p:nvSpPr>
          <p:cNvPr id="12" name="Rectangle 11"/>
          <p:cNvSpPr/>
          <p:nvPr/>
        </p:nvSpPr>
        <p:spPr>
          <a:xfrm>
            <a:off x="8686800" y="5284486"/>
            <a:ext cx="457200" cy="9667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6600"/>
                </a:solidFill>
              </a:rPr>
              <a:t>           </a:t>
            </a:r>
            <a:endParaRPr lang="en-US" dirty="0">
              <a:solidFill>
                <a:srgbClr val="FF6600"/>
              </a:solidFill>
            </a:endParaRPr>
          </a:p>
        </p:txBody>
      </p:sp>
      <p:sp>
        <p:nvSpPr>
          <p:cNvPr id="3" name="TextBox 2"/>
          <p:cNvSpPr txBox="1"/>
          <p:nvPr/>
        </p:nvSpPr>
        <p:spPr>
          <a:xfrm>
            <a:off x="750710" y="1088886"/>
            <a:ext cx="7783689" cy="4247317"/>
          </a:xfrm>
          <a:prstGeom prst="rect">
            <a:avLst/>
          </a:prstGeom>
          <a:noFill/>
        </p:spPr>
        <p:txBody>
          <a:bodyPr wrap="square" rtlCol="0">
            <a:spAutoFit/>
          </a:bodyPr>
          <a:lstStyle/>
          <a:p>
            <a:pPr marL="285750" indent="-285750">
              <a:buFont typeface="Wingdings" pitchFamily="2" charset="2"/>
              <a:buChar char="§"/>
            </a:pPr>
            <a:r>
              <a:rPr lang="en-US" dirty="0" smtClean="0"/>
              <a:t>Introduction</a:t>
            </a:r>
            <a:endParaRPr lang="en-US" dirty="0" smtClean="0"/>
          </a:p>
          <a:p>
            <a:pPr marL="342900" indent="-342900">
              <a:buFont typeface="+mj-lt"/>
              <a:buAutoNum type="arabicPeriod"/>
            </a:pPr>
            <a:r>
              <a:rPr lang="en-US" dirty="0" smtClean="0"/>
              <a:t>What is Micro-Controller?</a:t>
            </a:r>
          </a:p>
          <a:p>
            <a:pPr marL="342900" indent="-342900">
              <a:buFont typeface="+mj-lt"/>
              <a:buAutoNum type="arabicPeriod"/>
            </a:pPr>
            <a:r>
              <a:rPr lang="en-US" dirty="0" smtClean="0"/>
              <a:t>What is Arduino? </a:t>
            </a:r>
          </a:p>
          <a:p>
            <a:pPr marL="342900" indent="-342900">
              <a:buFont typeface="+mj-lt"/>
              <a:buAutoNum type="arabicPeriod"/>
            </a:pPr>
            <a:r>
              <a:rPr lang="en-US" dirty="0" smtClean="0"/>
              <a:t>Types of Arduino.</a:t>
            </a:r>
          </a:p>
          <a:p>
            <a:pPr marL="342900" indent="-342900">
              <a:buFont typeface="+mj-lt"/>
              <a:buAutoNum type="arabicPeriod"/>
            </a:pPr>
            <a:r>
              <a:rPr lang="en-US" dirty="0" smtClean="0"/>
              <a:t>Arduino UNO board.</a:t>
            </a:r>
          </a:p>
          <a:p>
            <a:pPr marL="342900" indent="-342900">
              <a:buFont typeface="+mj-lt"/>
              <a:buAutoNum type="arabicPeriod"/>
            </a:pPr>
            <a:r>
              <a:rPr lang="en-US" dirty="0" smtClean="0"/>
              <a:t>Sensors:</a:t>
            </a:r>
          </a:p>
          <a:p>
            <a:r>
              <a:rPr lang="en-US" dirty="0"/>
              <a:t>	</a:t>
            </a:r>
            <a:r>
              <a:rPr lang="en-US" dirty="0" smtClean="0"/>
              <a:t>- Digital, Analog sensors.</a:t>
            </a:r>
          </a:p>
          <a:p>
            <a:r>
              <a:rPr lang="en-US" dirty="0"/>
              <a:t>	</a:t>
            </a:r>
            <a:r>
              <a:rPr lang="en-US" dirty="0" smtClean="0"/>
              <a:t>- Light sensors [IR sensor, Photo-Resistor].</a:t>
            </a:r>
          </a:p>
          <a:p>
            <a:pPr marL="285750" indent="-285750">
              <a:buFont typeface="Wingdings" pitchFamily="2" charset="2"/>
              <a:buChar char="§"/>
            </a:pPr>
            <a:r>
              <a:rPr lang="en-US" dirty="0" smtClean="0"/>
              <a:t>Coding structure and </a:t>
            </a:r>
            <a:r>
              <a:rPr lang="en-US" dirty="0" smtClean="0"/>
              <a:t>examples</a:t>
            </a:r>
            <a:endParaRPr lang="en-US" dirty="0" smtClean="0"/>
          </a:p>
          <a:p>
            <a:pPr marL="342900" indent="-342900">
              <a:buFont typeface="+mj-lt"/>
              <a:buAutoNum type="arabicPeriod"/>
            </a:pPr>
            <a:r>
              <a:rPr lang="en-US" dirty="0" smtClean="0"/>
              <a:t> Data types and operators.</a:t>
            </a:r>
          </a:p>
          <a:p>
            <a:pPr marL="342900" indent="-342900">
              <a:buFont typeface="+mj-lt"/>
              <a:buAutoNum type="arabicPeriod"/>
            </a:pPr>
            <a:r>
              <a:rPr lang="en-US" dirty="0" smtClean="0"/>
              <a:t> What is “Function”?</a:t>
            </a:r>
          </a:p>
          <a:p>
            <a:pPr marL="342900" indent="-342900">
              <a:buFont typeface="+mj-lt"/>
              <a:buAutoNum type="arabicPeriod"/>
            </a:pPr>
            <a:r>
              <a:rPr lang="en-US" dirty="0" smtClean="0"/>
              <a:t> Control statements [if, if… else, switch case.].</a:t>
            </a:r>
          </a:p>
          <a:p>
            <a:pPr marL="342900" indent="-342900">
              <a:buFont typeface="+mj-lt"/>
              <a:buAutoNum type="arabicPeriod"/>
            </a:pPr>
            <a:r>
              <a:rPr lang="en-US" dirty="0" smtClean="0"/>
              <a:t> Loop statements[while, for, do… while.].</a:t>
            </a:r>
          </a:p>
          <a:p>
            <a:pPr marL="342900" indent="-342900">
              <a:buFont typeface="+mj-lt"/>
              <a:buAutoNum type="arabicPeriod"/>
            </a:pPr>
            <a:r>
              <a:rPr lang="en-US" dirty="0" smtClean="0"/>
              <a:t> Common functions.</a:t>
            </a:r>
            <a:endParaRPr lang="en-US" dirty="0"/>
          </a:p>
          <a:p>
            <a:pPr marL="342900" indent="-342900">
              <a:buFont typeface="Wingdings" pitchFamily="2" charset="2"/>
              <a:buChar char="§"/>
            </a:pPr>
            <a:r>
              <a:rPr lang="en-US" dirty="0" smtClean="0"/>
              <a:t>Workshop</a:t>
            </a:r>
            <a:endParaRPr lang="en-US" dirty="0" smtClean="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5" cstate="print"/>
          <a:stretch>
            <a:fillRect/>
          </a:stretch>
        </p:blipFill>
        <p:spPr>
          <a:xfrm flipH="1">
            <a:off x="6698512" y="0"/>
            <a:ext cx="2445488" cy="2286000"/>
          </a:xfrm>
          <a:prstGeom prst="rect">
            <a:avLst/>
          </a:prstGeom>
        </p:spPr>
      </p:pic>
      <p:sp>
        <p:nvSpPr>
          <p:cNvPr id="4" name="TextBox 3"/>
          <p:cNvSpPr txBox="1"/>
          <p:nvPr/>
        </p:nvSpPr>
        <p:spPr>
          <a:xfrm>
            <a:off x="457200" y="1143000"/>
            <a:ext cx="7229475" cy="4495800"/>
          </a:xfrm>
          <a:prstGeom prst="rect">
            <a:avLst/>
          </a:prstGeom>
          <a:noFill/>
        </p:spPr>
        <p:txBody>
          <a:bodyPr wrap="square" rtlCol="0" anchor="t" anchorCtr="0">
            <a:normAutofit/>
          </a:bodyPr>
          <a:lstStyle/>
          <a:p>
            <a:r>
              <a:rPr lang="en-US" sz="2400" b="1" dirty="0" smtClean="0">
                <a:solidFill>
                  <a:srgbClr val="FF0000"/>
                </a:solidFill>
                <a:effectLst>
                  <a:outerShdw blurRad="38100" dist="38100" dir="2700000" algn="tl">
                    <a:srgbClr val="000000">
                      <a:alpha val="43137"/>
                    </a:srgbClr>
                  </a:outerShdw>
                </a:effectLst>
              </a:rPr>
              <a:t>Led blinking example:</a:t>
            </a:r>
          </a:p>
          <a:p>
            <a:r>
              <a:rPr lang="en-US" sz="2400" dirty="0" smtClean="0">
                <a:solidFill>
                  <a:schemeClr val="bg1">
                    <a:lumMod val="50000"/>
                  </a:schemeClr>
                </a:solidFill>
              </a:rPr>
              <a:t>Used functions: </a:t>
            </a:r>
          </a:p>
          <a:p>
            <a:r>
              <a:rPr lang="en-US" sz="2400" dirty="0" err="1" smtClean="0">
                <a:solidFill>
                  <a:schemeClr val="bg1">
                    <a:lumMod val="50000"/>
                  </a:schemeClr>
                </a:solidFill>
              </a:rPr>
              <a:t>pinMode</a:t>
            </a:r>
            <a:r>
              <a:rPr lang="en-US" sz="2400" dirty="0" smtClean="0">
                <a:solidFill>
                  <a:schemeClr val="bg1">
                    <a:lumMod val="50000"/>
                  </a:schemeClr>
                </a:solidFill>
              </a:rPr>
              <a:t>();</a:t>
            </a:r>
          </a:p>
          <a:p>
            <a:r>
              <a:rPr lang="en-US" sz="2400" dirty="0" err="1" smtClean="0">
                <a:solidFill>
                  <a:schemeClr val="bg1">
                    <a:lumMod val="50000"/>
                  </a:schemeClr>
                </a:solidFill>
              </a:rPr>
              <a:t>digitalRead</a:t>
            </a:r>
            <a:r>
              <a:rPr lang="en-US" sz="2400" dirty="0" smtClean="0">
                <a:solidFill>
                  <a:schemeClr val="bg1">
                    <a:lumMod val="50000"/>
                  </a:schemeClr>
                </a:solidFill>
              </a:rPr>
              <a:t>();</a:t>
            </a:r>
          </a:p>
          <a:p>
            <a:r>
              <a:rPr lang="en-US" sz="2400" dirty="0" err="1" smtClean="0">
                <a:solidFill>
                  <a:schemeClr val="bg1">
                    <a:lumMod val="50000"/>
                  </a:schemeClr>
                </a:solidFill>
              </a:rPr>
              <a:t>digitalWrite</a:t>
            </a:r>
            <a:r>
              <a:rPr lang="en-US" sz="2400" dirty="0" smtClean="0">
                <a:solidFill>
                  <a:schemeClr val="bg1">
                    <a:lumMod val="50000"/>
                  </a:schemeClr>
                </a:solidFill>
              </a:rPr>
              <a:t>();</a:t>
            </a:r>
          </a:p>
          <a:p>
            <a:r>
              <a:rPr lang="en-US" sz="2400" dirty="0" smtClean="0">
                <a:solidFill>
                  <a:schemeClr val="bg1">
                    <a:lumMod val="50000"/>
                  </a:schemeClr>
                </a:solidFill>
              </a:rPr>
              <a:t> delay</a:t>
            </a:r>
            <a:r>
              <a:rPr lang="en-US" sz="2400" i="1" dirty="0" smtClean="0">
                <a:solidFill>
                  <a:schemeClr val="bg1">
                    <a:lumMod val="50000"/>
                  </a:schemeClr>
                </a:solidFill>
              </a:rPr>
              <a:t>(</a:t>
            </a:r>
            <a:r>
              <a:rPr lang="en-US" sz="2400" i="1" dirty="0" err="1" smtClean="0">
                <a:solidFill>
                  <a:schemeClr val="bg1">
                    <a:lumMod val="50000"/>
                  </a:schemeClr>
                </a:solidFill>
              </a:rPr>
              <a:t>time_ms</a:t>
            </a:r>
            <a:r>
              <a:rPr lang="en-US" sz="2400" i="1" dirty="0" smtClean="0">
                <a:solidFill>
                  <a:schemeClr val="bg1">
                    <a:lumMod val="50000"/>
                  </a:schemeClr>
                </a:solidFill>
              </a:rPr>
              <a:t>);</a:t>
            </a:r>
          </a:p>
          <a:p>
            <a:r>
              <a:rPr lang="en-US" sz="2400" dirty="0" smtClean="0">
                <a:solidFill>
                  <a:schemeClr val="bg1">
                    <a:lumMod val="50000"/>
                  </a:schemeClr>
                </a:solidFill>
              </a:rPr>
              <a:t>other functions: </a:t>
            </a:r>
          </a:p>
          <a:p>
            <a:r>
              <a:rPr lang="en-US" sz="2400" dirty="0" err="1" smtClean="0">
                <a:solidFill>
                  <a:schemeClr val="bg1">
                    <a:lumMod val="50000"/>
                  </a:schemeClr>
                </a:solidFill>
              </a:rPr>
              <a:t>analogRead</a:t>
            </a:r>
            <a:r>
              <a:rPr lang="en-US" sz="2400" dirty="0" smtClean="0">
                <a:solidFill>
                  <a:schemeClr val="bg1">
                    <a:lumMod val="50000"/>
                  </a:schemeClr>
                </a:solidFill>
              </a:rPr>
              <a:t>();</a:t>
            </a:r>
          </a:p>
          <a:p>
            <a:r>
              <a:rPr lang="en-US" sz="2400" dirty="0" err="1" smtClean="0">
                <a:solidFill>
                  <a:schemeClr val="bg1">
                    <a:lumMod val="50000"/>
                  </a:schemeClr>
                </a:solidFill>
              </a:rPr>
              <a:t>analogWrite</a:t>
            </a:r>
            <a:r>
              <a:rPr lang="en-US" sz="2400" dirty="0" smtClean="0">
                <a:solidFill>
                  <a:schemeClr val="bg1">
                    <a:lumMod val="50000"/>
                  </a:schemeClr>
                </a:solidFill>
              </a:rPr>
              <a:t>();//</a:t>
            </a:r>
            <a:r>
              <a:rPr lang="en-US" sz="2400" i="1" dirty="0" smtClean="0">
                <a:solidFill>
                  <a:schemeClr val="bg1">
                    <a:lumMod val="50000"/>
                  </a:schemeClr>
                </a:solidFill>
              </a:rPr>
              <a:t>PWM.</a:t>
            </a:r>
            <a:endParaRPr lang="en-US" sz="2400" dirty="0" smtClean="0">
              <a:solidFill>
                <a:schemeClr val="bg1">
                  <a:lumMod val="50000"/>
                </a:schemeClr>
              </a:solidFill>
            </a:endParaRPr>
          </a:p>
          <a:p>
            <a:endParaRPr lang="en-US" sz="2400" dirty="0" smtClean="0">
              <a:solidFill>
                <a:schemeClr val="bg1">
                  <a:lumMod val="50000"/>
                </a:schemeClr>
              </a:solidFill>
            </a:endParaRPr>
          </a:p>
        </p:txBody>
      </p:sp>
      <p:sp>
        <p:nvSpPr>
          <p:cNvPr id="7" name="Title 6"/>
          <p:cNvSpPr>
            <a:spLocks noGrp="1"/>
          </p:cNvSpPr>
          <p:nvPr>
            <p:ph type="title"/>
          </p:nvPr>
        </p:nvSpPr>
        <p:spPr>
          <a:xfrm>
            <a:off x="359313" y="304801"/>
            <a:ext cx="7543800" cy="838200"/>
          </a:xfrm>
        </p:spPr>
        <p:txBody>
          <a:bodyPr wrap="square" tIns="0" bIns="0" anchor="t" anchorCtr="0">
            <a:noAutofit/>
          </a:bodyPr>
          <a:lstStyle/>
          <a:p>
            <a:r>
              <a:rPr lang="en-US" sz="4800" b="1" dirty="0" smtClean="0">
                <a:solidFill>
                  <a:prstClr val="black">
                    <a:lumMod val="85000"/>
                    <a:lumOff val="15000"/>
                  </a:prstClr>
                </a:solidFill>
                <a:latin typeface="+mn-lt"/>
              </a:rPr>
              <a:t>Input and output:</a:t>
            </a:r>
            <a:endParaRPr lang="en-US" sz="4800" dirty="0">
              <a:latin typeface="+mn-lt"/>
            </a:endParaRPr>
          </a:p>
        </p:txBody>
      </p:sp>
      <p:grpSp>
        <p:nvGrpSpPr>
          <p:cNvPr id="6" name="Group 5"/>
          <p:cNvGrpSpPr/>
          <p:nvPr/>
        </p:nvGrpSpPr>
        <p:grpSpPr>
          <a:xfrm>
            <a:off x="7534656" y="3983228"/>
            <a:ext cx="1438275" cy="1438275"/>
            <a:chOff x="762001" y="1946209"/>
            <a:chExt cx="2057400" cy="2057400"/>
          </a:xfrm>
        </p:grpSpPr>
        <p:sp>
          <p:nvSpPr>
            <p:cNvPr id="8" name="Oval 7"/>
            <p:cNvSpPr/>
            <p:nvPr/>
          </p:nvSpPr>
          <p:spPr>
            <a:xfrm>
              <a:off x="762001" y="1946209"/>
              <a:ext cx="2057400" cy="2057400"/>
            </a:xfrm>
            <a:prstGeom prst="ellipse">
              <a:avLst/>
            </a:prstGeom>
            <a:gradFill>
              <a:gsLst>
                <a:gs pos="38000">
                  <a:srgbClr val="00B0F0"/>
                </a:gs>
                <a:gs pos="79000">
                  <a:srgbClr val="0065B0"/>
                </a:gs>
              </a:gsLst>
              <a:path path="circle">
                <a:fillToRect l="50000" t="50000" r="50000" b="50000"/>
              </a:path>
            </a:gradFill>
            <a:ln w="82550">
              <a:noFill/>
            </a:ln>
            <a:effectLst>
              <a:outerShdw blurRad="1270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sp>
          <p:nvSpPr>
            <p:cNvPr id="9" name="Oval 8"/>
            <p:cNvSpPr/>
            <p:nvPr/>
          </p:nvSpPr>
          <p:spPr>
            <a:xfrm>
              <a:off x="1007328" y="199235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grpSp>
      <p:pic>
        <p:nvPicPr>
          <p:cNvPr id="10" name="Picture 9"/>
          <p:cNvPicPr>
            <a:picLocks noChangeAspect="1"/>
          </p:cNvPicPr>
          <p:nvPr/>
        </p:nvPicPr>
        <p:blipFill>
          <a:blip r:embed="rId6" cstate="print"/>
          <a:stretch>
            <a:fillRect/>
          </a:stretch>
        </p:blipFill>
        <p:spPr>
          <a:xfrm>
            <a:off x="7686675" y="4135628"/>
            <a:ext cx="1133856" cy="1133856"/>
          </a:xfrm>
          <a:prstGeom prst="rect">
            <a:avLst/>
          </a:prstGeom>
        </p:spPr>
      </p:pic>
    </p:spTree>
    <p:custDataLst>
      <p:tags r:id="rId1"/>
    </p:custDataLst>
    <p:extLst>
      <p:ext uri="{BB962C8B-B14F-4D97-AF65-F5344CB8AC3E}">
        <p14:creationId xmlns:p14="http://schemas.microsoft.com/office/powerpoint/2010/main" val="179666308"/>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000"/>
                                        <p:tgtEl>
                                          <p:spTgt spid="7"/>
                                        </p:tgtEl>
                                      </p:cBhvr>
                                    </p:animEffect>
                                  </p:childTnLst>
                                </p:cTn>
                              </p:par>
                              <p:par>
                                <p:cTn id="12" presetID="8" presetClass="emph" presetSubtype="0" accel="50000" decel="50000" fill="hold" nodeType="withEffect">
                                  <p:stCondLst>
                                    <p:cond delay="500"/>
                                  </p:stCondLst>
                                  <p:childTnLst>
                                    <p:animRot by="21600000">
                                      <p:cBhvr>
                                        <p:cTn id="13" dur="500" fill="hold"/>
                                        <p:tgtEl>
                                          <p:spTgt spid="10"/>
                                        </p:tgtEl>
                                        <p:attrNameLst>
                                          <p:attrName>r</p:attrName>
                                        </p:attrNameLst>
                                      </p:cBhvr>
                                    </p:animRot>
                                  </p:childTnLst>
                                </p:cTn>
                              </p:par>
                              <p:par>
                                <p:cTn id="14" presetID="10" presetClass="entr" presetSubtype="0" fill="hold" nodeType="with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5" cstate="print"/>
          <a:stretch>
            <a:fillRect/>
          </a:stretch>
        </p:blipFill>
        <p:spPr>
          <a:xfrm flipH="1">
            <a:off x="6698512" y="0"/>
            <a:ext cx="2445488" cy="2286000"/>
          </a:xfrm>
          <a:prstGeom prst="rect">
            <a:avLst/>
          </a:prstGeom>
        </p:spPr>
      </p:pic>
      <p:sp>
        <p:nvSpPr>
          <p:cNvPr id="7" name="Title 6"/>
          <p:cNvSpPr>
            <a:spLocks noGrp="1"/>
          </p:cNvSpPr>
          <p:nvPr>
            <p:ph type="title"/>
          </p:nvPr>
        </p:nvSpPr>
        <p:spPr>
          <a:xfrm>
            <a:off x="2514600" y="2438400"/>
            <a:ext cx="3429000" cy="838200"/>
          </a:xfrm>
        </p:spPr>
        <p:txBody>
          <a:bodyPr wrap="square" tIns="0" bIns="0" anchor="t" anchorCtr="0">
            <a:noAutofit/>
          </a:bodyPr>
          <a:lstStyle/>
          <a:p>
            <a:r>
              <a:rPr lang="en-US" sz="4800" b="1" dirty="0" smtClean="0">
                <a:solidFill>
                  <a:prstClr val="black">
                    <a:lumMod val="85000"/>
                    <a:lumOff val="15000"/>
                  </a:prstClr>
                </a:solidFill>
                <a:latin typeface="+mn-lt"/>
              </a:rPr>
              <a:t>Workshop</a:t>
            </a:r>
            <a:endParaRPr lang="en-US" sz="4800" dirty="0">
              <a:latin typeface="+mn-lt"/>
            </a:endParaRPr>
          </a:p>
        </p:txBody>
      </p:sp>
      <p:grpSp>
        <p:nvGrpSpPr>
          <p:cNvPr id="6" name="Group 5"/>
          <p:cNvGrpSpPr/>
          <p:nvPr/>
        </p:nvGrpSpPr>
        <p:grpSpPr>
          <a:xfrm>
            <a:off x="7534656" y="3983228"/>
            <a:ext cx="1438275" cy="1438275"/>
            <a:chOff x="762001" y="1946209"/>
            <a:chExt cx="2057400" cy="2057400"/>
          </a:xfrm>
        </p:grpSpPr>
        <p:sp>
          <p:nvSpPr>
            <p:cNvPr id="8" name="Oval 7"/>
            <p:cNvSpPr/>
            <p:nvPr/>
          </p:nvSpPr>
          <p:spPr>
            <a:xfrm>
              <a:off x="762001" y="1946209"/>
              <a:ext cx="2057400" cy="2057400"/>
            </a:xfrm>
            <a:prstGeom prst="ellipse">
              <a:avLst/>
            </a:prstGeom>
            <a:gradFill>
              <a:gsLst>
                <a:gs pos="38000">
                  <a:srgbClr val="00B0F0"/>
                </a:gs>
                <a:gs pos="79000">
                  <a:srgbClr val="0065B0"/>
                </a:gs>
              </a:gsLst>
              <a:path path="circle">
                <a:fillToRect l="50000" t="50000" r="50000" b="50000"/>
              </a:path>
            </a:gradFill>
            <a:ln w="82550">
              <a:noFill/>
            </a:ln>
            <a:effectLst>
              <a:outerShdw blurRad="1270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sp>
          <p:nvSpPr>
            <p:cNvPr id="9" name="Oval 8"/>
            <p:cNvSpPr/>
            <p:nvPr/>
          </p:nvSpPr>
          <p:spPr>
            <a:xfrm>
              <a:off x="1007328" y="199235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grpSp>
      <p:pic>
        <p:nvPicPr>
          <p:cNvPr id="10" name="Picture 9"/>
          <p:cNvPicPr>
            <a:picLocks noChangeAspect="1"/>
          </p:cNvPicPr>
          <p:nvPr/>
        </p:nvPicPr>
        <p:blipFill>
          <a:blip r:embed="rId6" cstate="print"/>
          <a:stretch>
            <a:fillRect/>
          </a:stretch>
        </p:blipFill>
        <p:spPr>
          <a:xfrm>
            <a:off x="7686675" y="4135628"/>
            <a:ext cx="1133856" cy="1133856"/>
          </a:xfrm>
          <a:prstGeom prst="rect">
            <a:avLst/>
          </a:prstGeom>
        </p:spPr>
      </p:pic>
    </p:spTree>
    <p:custDataLst>
      <p:tags r:id="rId1"/>
    </p:custDataLst>
    <p:extLst>
      <p:ext uri="{BB962C8B-B14F-4D97-AF65-F5344CB8AC3E}">
        <p14:creationId xmlns:p14="http://schemas.microsoft.com/office/powerpoint/2010/main" val="1129005770"/>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000"/>
                                        <p:tgtEl>
                                          <p:spTgt spid="7"/>
                                        </p:tgtEl>
                                      </p:cBhvr>
                                    </p:animEffect>
                                  </p:childTnLst>
                                </p:cTn>
                              </p:par>
                              <p:par>
                                <p:cTn id="12" presetID="8" presetClass="emph" presetSubtype="0" accel="50000" decel="50000" fill="hold" nodeType="withEffect">
                                  <p:stCondLst>
                                    <p:cond delay="500"/>
                                  </p:stCondLst>
                                  <p:childTnLst>
                                    <p:animRot by="21600000">
                                      <p:cBhvr>
                                        <p:cTn id="13" dur="500" fill="hold"/>
                                        <p:tgtEl>
                                          <p:spTgt spid="10"/>
                                        </p:tgtEl>
                                        <p:attrNameLst>
                                          <p:attrName>r</p:attrName>
                                        </p:attrNameLst>
                                      </p:cBhvr>
                                    </p:animRot>
                                  </p:childTnLst>
                                </p:cTn>
                              </p:par>
                              <p:par>
                                <p:cTn id="14" presetID="10" presetClass="entr" presetSubtype="0" fill="hold" nodeType="with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3"/>
          <p:cNvSpPr txBox="1">
            <a:spLocks/>
          </p:cNvSpPr>
          <p:nvPr/>
        </p:nvSpPr>
        <p:spPr>
          <a:xfrm>
            <a:off x="228600" y="3703704"/>
            <a:ext cx="7315200" cy="1325496"/>
          </a:xfrm>
          <a:prstGeom prst="rect">
            <a:avLst/>
          </a:prstGeom>
          <a:noFill/>
          <a:ln>
            <a:noFill/>
          </a:ln>
        </p:spPr>
        <p:txBody>
          <a:bodyPr vert="horz" lIns="91440" tIns="45720" rIns="91440" bIns="45720" rtlCol="0" anchor="ctr">
            <a:normAutofit/>
            <a:scene3d>
              <a:camera prst="orthographicFront"/>
              <a:lightRig rig="soft" dir="t">
                <a:rot lat="0" lon="0" rev="17220000"/>
              </a:lightRig>
            </a:scene3d>
            <a:sp3d prstMaterial="softEdge"/>
          </a:bodyPr>
          <a:lstStyle/>
          <a:p>
            <a:pPr>
              <a:lnSpc>
                <a:spcPct val="87000"/>
              </a:lnSpc>
              <a:spcBef>
                <a:spcPct val="0"/>
              </a:spcBef>
              <a:defRPr/>
            </a:pPr>
            <a:r>
              <a:rPr lang="en-US" sz="5600" b="1" dirty="0" smtClean="0">
                <a:solidFill>
                  <a:srgbClr val="92D050"/>
                </a:solidFill>
                <a:latin typeface="Arial" pitchFamily="34" charset="0"/>
                <a:cs typeface="Arial" pitchFamily="34" charset="0"/>
              </a:rPr>
              <a:t>IEEE </a:t>
            </a:r>
            <a:r>
              <a:rPr lang="en-US" sz="5600" b="1" dirty="0" err="1" smtClean="0">
                <a:solidFill>
                  <a:srgbClr val="92D050"/>
                </a:solidFill>
                <a:latin typeface="Arial" pitchFamily="34" charset="0"/>
                <a:cs typeface="Arial" pitchFamily="34" charset="0"/>
              </a:rPr>
              <a:t>MiniaSB</a:t>
            </a:r>
            <a:r>
              <a:rPr lang="en-US" sz="5600" b="1" smtClean="0">
                <a:solidFill>
                  <a:srgbClr val="92D050"/>
                </a:solidFill>
                <a:latin typeface="Arial" pitchFamily="34" charset="0"/>
                <a:cs typeface="Arial" pitchFamily="34" charset="0"/>
              </a:rPr>
              <a:t>.</a:t>
            </a:r>
            <a:endParaRPr lang="en-US" sz="5600" b="1" dirty="0">
              <a:solidFill>
                <a:srgbClr val="92D050"/>
              </a:solidFill>
              <a:latin typeface="Arial" pitchFamily="34" charset="0"/>
              <a:cs typeface="Arial" pitchFamily="34" charset="0"/>
            </a:endParaRPr>
          </a:p>
        </p:txBody>
      </p:sp>
      <p:pic>
        <p:nvPicPr>
          <p:cNvPr id="7" name="Picture 6"/>
          <p:cNvPicPr>
            <a:picLocks noChangeAspect="1"/>
          </p:cNvPicPr>
          <p:nvPr/>
        </p:nvPicPr>
        <p:blipFill>
          <a:blip r:embed="rId4" cstate="print"/>
          <a:stretch>
            <a:fillRect/>
          </a:stretch>
        </p:blipFill>
        <p:spPr>
          <a:xfrm>
            <a:off x="20548" y="20547"/>
            <a:ext cx="3498527" cy="2825393"/>
          </a:xfrm>
          <a:prstGeom prst="rect">
            <a:avLst/>
          </a:prstGeom>
        </p:spPr>
      </p:pic>
      <p:pic>
        <p:nvPicPr>
          <p:cNvPr id="8" name="Picture 7"/>
          <p:cNvPicPr>
            <a:picLocks noChangeAspect="1"/>
          </p:cNvPicPr>
          <p:nvPr/>
        </p:nvPicPr>
        <p:blipFill>
          <a:blip r:embed="rId5" cstate="print"/>
          <a:stretch>
            <a:fillRect/>
          </a:stretch>
        </p:blipFill>
        <p:spPr>
          <a:xfrm>
            <a:off x="3503486" y="20548"/>
            <a:ext cx="5624418" cy="2825496"/>
          </a:xfrm>
          <a:prstGeom prst="rect">
            <a:avLst/>
          </a:prstGeom>
        </p:spPr>
      </p:pic>
      <p:pic>
        <p:nvPicPr>
          <p:cNvPr id="9" name="Picture 8"/>
          <p:cNvPicPr>
            <a:picLocks noChangeAspect="1"/>
          </p:cNvPicPr>
          <p:nvPr/>
        </p:nvPicPr>
        <p:blipFill>
          <a:blip r:embed="rId6" cstate="print"/>
          <a:stretch>
            <a:fillRect/>
          </a:stretch>
        </p:blipFill>
        <p:spPr>
          <a:xfrm>
            <a:off x="20923" y="2818500"/>
            <a:ext cx="7668994" cy="2296266"/>
          </a:xfrm>
          <a:prstGeom prst="rect">
            <a:avLst/>
          </a:prstGeom>
        </p:spPr>
      </p:pic>
      <p:pic>
        <p:nvPicPr>
          <p:cNvPr id="10" name="Picture 9"/>
          <p:cNvPicPr>
            <a:picLocks noChangeAspect="1"/>
          </p:cNvPicPr>
          <p:nvPr/>
        </p:nvPicPr>
        <p:blipFill>
          <a:blip r:embed="rId7" cstate="print"/>
          <a:stretch>
            <a:fillRect/>
          </a:stretch>
        </p:blipFill>
        <p:spPr>
          <a:xfrm>
            <a:off x="7662119" y="2819400"/>
            <a:ext cx="1461333" cy="2293850"/>
          </a:xfrm>
          <a:prstGeom prst="rect">
            <a:avLst/>
          </a:prstGeom>
        </p:spPr>
      </p:pic>
      <p:sp>
        <p:nvSpPr>
          <p:cNvPr id="6" name="Rectangle 5"/>
          <p:cNvSpPr/>
          <p:nvPr/>
        </p:nvSpPr>
        <p:spPr>
          <a:xfrm>
            <a:off x="8755230" y="2469776"/>
            <a:ext cx="304800" cy="152400"/>
          </a:xfrm>
          <a:prstGeom prst="rect">
            <a:avLst/>
          </a:prstGeom>
          <a:solidFill>
            <a:srgbClr val="F27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47F28"/>
              </a:solidFill>
            </a:endParaRPr>
          </a:p>
        </p:txBody>
      </p:sp>
      <p:grpSp>
        <p:nvGrpSpPr>
          <p:cNvPr id="20" name="Group 19"/>
          <p:cNvGrpSpPr/>
          <p:nvPr/>
        </p:nvGrpSpPr>
        <p:grpSpPr>
          <a:xfrm>
            <a:off x="0" y="5089818"/>
            <a:ext cx="9144000" cy="1768182"/>
            <a:chOff x="0" y="5089818"/>
            <a:chExt cx="9144000" cy="1768182"/>
          </a:xfrm>
        </p:grpSpPr>
        <p:pic>
          <p:nvPicPr>
            <p:cNvPr id="11" name="Picture 10"/>
            <p:cNvPicPr>
              <a:picLocks/>
            </p:cNvPicPr>
            <p:nvPr/>
          </p:nvPicPr>
          <p:blipFill>
            <a:blip r:embed="rId8" cstate="print"/>
            <a:stretch>
              <a:fillRect/>
            </a:stretch>
          </p:blipFill>
          <p:spPr>
            <a:xfrm>
              <a:off x="24064" y="5089818"/>
              <a:ext cx="9098280" cy="1737360"/>
            </a:xfrm>
            <a:prstGeom prst="rect">
              <a:avLst/>
            </a:prstGeom>
          </p:spPr>
        </p:pic>
        <p:sp>
          <p:nvSpPr>
            <p:cNvPr id="16" name="Rectangle 15"/>
            <p:cNvSpPr/>
            <p:nvPr/>
          </p:nvSpPr>
          <p:spPr>
            <a:xfrm>
              <a:off x="0" y="5181600"/>
              <a:ext cx="45719"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rot="5400000">
              <a:off x="4537710" y="2251710"/>
              <a:ext cx="68580" cy="9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9098281" y="5158740"/>
              <a:ext cx="45719"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itle 3"/>
          <p:cNvSpPr txBox="1">
            <a:spLocks/>
          </p:cNvSpPr>
          <p:nvPr/>
        </p:nvSpPr>
        <p:spPr>
          <a:xfrm>
            <a:off x="228600" y="3657600"/>
            <a:ext cx="7315200" cy="1325563"/>
          </a:xfrm>
          <a:prstGeom prst="rect">
            <a:avLst/>
          </a:prstGeom>
          <a:noFill/>
          <a:ln>
            <a:noFill/>
          </a:ln>
        </p:spPr>
        <p:txBody>
          <a:bodyPr vert="horz" lIns="91440" tIns="45720" rIns="91440" bIns="45720" rtlCol="0" anchor="ctr">
            <a:noAutofit/>
            <a:scene3d>
              <a:camera prst="orthographicFront"/>
              <a:lightRig rig="soft" dir="t">
                <a:rot lat="0" lon="0" rev="17220000"/>
              </a:lightRig>
            </a:scene3d>
            <a:sp3d prstMaterial="softEdge"/>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87000"/>
              </a:lnSpc>
            </a:pPr>
            <a:r>
              <a:rPr lang="en-US" sz="5400" dirty="0" smtClean="0"/>
              <a:t/>
            </a:r>
            <a:br>
              <a:rPr lang="en-US" sz="5400" dirty="0" smtClean="0"/>
            </a:br>
            <a:r>
              <a:rPr lang="en-US" sz="5400" dirty="0" smtClean="0"/>
              <a:t>       </a:t>
            </a:r>
            <a:r>
              <a:rPr lang="en-US" sz="5400" b="1" dirty="0" smtClean="0">
                <a:solidFill>
                  <a:schemeClr val="bg1"/>
                </a:solidFill>
                <a:latin typeface="Arial" pitchFamily="34" charset="0"/>
                <a:cs typeface="Arial" pitchFamily="34" charset="0"/>
              </a:rPr>
              <a:t>LET’s BEGIN  </a:t>
            </a:r>
            <a:r>
              <a:rPr lang="en-US" sz="5400" b="1" dirty="0" smtClean="0">
                <a:solidFill>
                  <a:schemeClr val="bg1"/>
                </a:solidFill>
                <a:latin typeface="Arial" pitchFamily="34" charset="0"/>
                <a:cs typeface="Arial" pitchFamily="34" charset="0"/>
                <a:sym typeface="Wingdings" pitchFamily="2" charset="2"/>
              </a:rPr>
              <a:t></a:t>
            </a:r>
            <a:endParaRPr lang="en-US" sz="5400" b="1" dirty="0">
              <a:solidFill>
                <a:schemeClr val="bg1"/>
              </a:solidFill>
              <a:latin typeface="Arial" pitchFamily="34" charset="0"/>
              <a:cs typeface="Arial" pitchFamily="34"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10"/>
                                        <p:tgtEl>
                                          <p:spTgt spid="6"/>
                                        </p:tgtEl>
                                      </p:cBhvr>
                                    </p:animEffect>
                                    <p:set>
                                      <p:cBhvr>
                                        <p:cTn id="7" dur="1" fill="hold">
                                          <p:stCondLst>
                                            <p:cond delay="9"/>
                                          </p:stCondLst>
                                        </p:cTn>
                                        <p:tgtEl>
                                          <p:spTgt spid="6"/>
                                        </p:tgtEl>
                                        <p:attrNameLst>
                                          <p:attrName>style.visibility</p:attrName>
                                        </p:attrNameLst>
                                      </p:cBhvr>
                                      <p:to>
                                        <p:strVal val="hidden"/>
                                      </p:to>
                                    </p:set>
                                  </p:childTnLst>
                                </p:cTn>
                              </p:par>
                              <p:par>
                                <p:cTn id="8" presetID="2" presetClass="exit" presetSubtype="9" fill="hold" nodeType="withEffect">
                                  <p:stCondLst>
                                    <p:cond delay="0"/>
                                  </p:stCondLst>
                                  <p:childTnLst>
                                    <p:anim calcmode="lin" valueType="num">
                                      <p:cBhvr additive="base">
                                        <p:cTn id="9" dur="750"/>
                                        <p:tgtEl>
                                          <p:spTgt spid="7"/>
                                        </p:tgtEl>
                                        <p:attrNameLst>
                                          <p:attrName>ppt_x</p:attrName>
                                        </p:attrNameLst>
                                      </p:cBhvr>
                                      <p:tavLst>
                                        <p:tav tm="0">
                                          <p:val>
                                            <p:strVal val="ppt_x"/>
                                          </p:val>
                                        </p:tav>
                                        <p:tav tm="100000">
                                          <p:val>
                                            <p:strVal val="0-ppt_w/2"/>
                                          </p:val>
                                        </p:tav>
                                      </p:tavLst>
                                    </p:anim>
                                    <p:anim calcmode="lin" valueType="num">
                                      <p:cBhvr additive="base">
                                        <p:cTn id="10" dur="750"/>
                                        <p:tgtEl>
                                          <p:spTgt spid="7"/>
                                        </p:tgtEl>
                                        <p:attrNameLst>
                                          <p:attrName>ppt_y</p:attrName>
                                        </p:attrNameLst>
                                      </p:cBhvr>
                                      <p:tavLst>
                                        <p:tav tm="0">
                                          <p:val>
                                            <p:strVal val="ppt_y"/>
                                          </p:val>
                                        </p:tav>
                                        <p:tav tm="100000">
                                          <p:val>
                                            <p:strVal val="0-ppt_h/2"/>
                                          </p:val>
                                        </p:tav>
                                      </p:tavLst>
                                    </p:anim>
                                    <p:set>
                                      <p:cBhvr>
                                        <p:cTn id="11" dur="1" fill="hold">
                                          <p:stCondLst>
                                            <p:cond delay="749"/>
                                          </p:stCondLst>
                                        </p:cTn>
                                        <p:tgtEl>
                                          <p:spTgt spid="7"/>
                                        </p:tgtEl>
                                        <p:attrNameLst>
                                          <p:attrName>style.visibility</p:attrName>
                                        </p:attrNameLst>
                                      </p:cBhvr>
                                      <p:to>
                                        <p:strVal val="hidden"/>
                                      </p:to>
                                    </p:set>
                                  </p:childTnLst>
                                </p:cTn>
                              </p:par>
                              <p:par>
                                <p:cTn id="12" presetID="2" presetClass="exit" presetSubtype="3" fill="hold" nodeType="withEffect">
                                  <p:stCondLst>
                                    <p:cond delay="0"/>
                                  </p:stCondLst>
                                  <p:childTnLst>
                                    <p:anim calcmode="lin" valueType="num">
                                      <p:cBhvr additive="base">
                                        <p:cTn id="13" dur="750"/>
                                        <p:tgtEl>
                                          <p:spTgt spid="8"/>
                                        </p:tgtEl>
                                        <p:attrNameLst>
                                          <p:attrName>ppt_x</p:attrName>
                                        </p:attrNameLst>
                                      </p:cBhvr>
                                      <p:tavLst>
                                        <p:tav tm="0">
                                          <p:val>
                                            <p:strVal val="ppt_x"/>
                                          </p:val>
                                        </p:tav>
                                        <p:tav tm="100000">
                                          <p:val>
                                            <p:strVal val="1+ppt_w/2"/>
                                          </p:val>
                                        </p:tav>
                                      </p:tavLst>
                                    </p:anim>
                                    <p:anim calcmode="lin" valueType="num">
                                      <p:cBhvr additive="base">
                                        <p:cTn id="14" dur="750"/>
                                        <p:tgtEl>
                                          <p:spTgt spid="8"/>
                                        </p:tgtEl>
                                        <p:attrNameLst>
                                          <p:attrName>ppt_y</p:attrName>
                                        </p:attrNameLst>
                                      </p:cBhvr>
                                      <p:tavLst>
                                        <p:tav tm="0">
                                          <p:val>
                                            <p:strVal val="ppt_y"/>
                                          </p:val>
                                        </p:tav>
                                        <p:tav tm="100000">
                                          <p:val>
                                            <p:strVal val="0-ppt_h/2"/>
                                          </p:val>
                                        </p:tav>
                                      </p:tavLst>
                                    </p:anim>
                                    <p:set>
                                      <p:cBhvr>
                                        <p:cTn id="15" dur="1" fill="hold">
                                          <p:stCondLst>
                                            <p:cond delay="749"/>
                                          </p:stCondLst>
                                        </p:cTn>
                                        <p:tgtEl>
                                          <p:spTgt spid="8"/>
                                        </p:tgtEl>
                                        <p:attrNameLst>
                                          <p:attrName>style.visibility</p:attrName>
                                        </p:attrNameLst>
                                      </p:cBhvr>
                                      <p:to>
                                        <p:strVal val="hidden"/>
                                      </p:to>
                                    </p:set>
                                  </p:childTnLst>
                                </p:cTn>
                              </p:par>
                              <p:par>
                                <p:cTn id="16" presetID="2" presetClass="exit" presetSubtype="8" fill="hold" nodeType="withEffect">
                                  <p:stCondLst>
                                    <p:cond delay="0"/>
                                  </p:stCondLst>
                                  <p:childTnLst>
                                    <p:anim calcmode="lin" valueType="num">
                                      <p:cBhvr additive="base">
                                        <p:cTn id="17" dur="750"/>
                                        <p:tgtEl>
                                          <p:spTgt spid="9"/>
                                        </p:tgtEl>
                                        <p:attrNameLst>
                                          <p:attrName>ppt_x</p:attrName>
                                        </p:attrNameLst>
                                      </p:cBhvr>
                                      <p:tavLst>
                                        <p:tav tm="0">
                                          <p:val>
                                            <p:strVal val="ppt_x"/>
                                          </p:val>
                                        </p:tav>
                                        <p:tav tm="100000">
                                          <p:val>
                                            <p:strVal val="0-ppt_w/2"/>
                                          </p:val>
                                        </p:tav>
                                      </p:tavLst>
                                    </p:anim>
                                    <p:anim calcmode="lin" valueType="num">
                                      <p:cBhvr additive="base">
                                        <p:cTn id="18" dur="750"/>
                                        <p:tgtEl>
                                          <p:spTgt spid="9"/>
                                        </p:tgtEl>
                                        <p:attrNameLst>
                                          <p:attrName>ppt_y</p:attrName>
                                        </p:attrNameLst>
                                      </p:cBhvr>
                                      <p:tavLst>
                                        <p:tav tm="0">
                                          <p:val>
                                            <p:strVal val="ppt_y"/>
                                          </p:val>
                                        </p:tav>
                                        <p:tav tm="100000">
                                          <p:val>
                                            <p:strVal val="ppt_y"/>
                                          </p:val>
                                        </p:tav>
                                      </p:tavLst>
                                    </p:anim>
                                    <p:set>
                                      <p:cBhvr>
                                        <p:cTn id="19" dur="1" fill="hold">
                                          <p:stCondLst>
                                            <p:cond delay="749"/>
                                          </p:stCondLst>
                                        </p:cTn>
                                        <p:tgtEl>
                                          <p:spTgt spid="9"/>
                                        </p:tgtEl>
                                        <p:attrNameLst>
                                          <p:attrName>style.visibility</p:attrName>
                                        </p:attrNameLst>
                                      </p:cBhvr>
                                      <p:to>
                                        <p:strVal val="hidden"/>
                                      </p:to>
                                    </p:set>
                                  </p:childTnLst>
                                </p:cTn>
                              </p:par>
                              <p:par>
                                <p:cTn id="20" presetID="2" presetClass="exit" presetSubtype="2" fill="hold" nodeType="withEffect">
                                  <p:stCondLst>
                                    <p:cond delay="0"/>
                                  </p:stCondLst>
                                  <p:childTnLst>
                                    <p:anim calcmode="lin" valueType="num">
                                      <p:cBhvr additive="base">
                                        <p:cTn id="21" dur="750"/>
                                        <p:tgtEl>
                                          <p:spTgt spid="10"/>
                                        </p:tgtEl>
                                        <p:attrNameLst>
                                          <p:attrName>ppt_x</p:attrName>
                                        </p:attrNameLst>
                                      </p:cBhvr>
                                      <p:tavLst>
                                        <p:tav tm="0">
                                          <p:val>
                                            <p:strVal val="ppt_x"/>
                                          </p:val>
                                        </p:tav>
                                        <p:tav tm="100000">
                                          <p:val>
                                            <p:strVal val="1+ppt_w/2"/>
                                          </p:val>
                                        </p:tav>
                                      </p:tavLst>
                                    </p:anim>
                                    <p:anim calcmode="lin" valueType="num">
                                      <p:cBhvr additive="base">
                                        <p:cTn id="22" dur="750"/>
                                        <p:tgtEl>
                                          <p:spTgt spid="10"/>
                                        </p:tgtEl>
                                        <p:attrNameLst>
                                          <p:attrName>ppt_y</p:attrName>
                                        </p:attrNameLst>
                                      </p:cBhvr>
                                      <p:tavLst>
                                        <p:tav tm="0">
                                          <p:val>
                                            <p:strVal val="ppt_y"/>
                                          </p:val>
                                        </p:tav>
                                        <p:tav tm="100000">
                                          <p:val>
                                            <p:strVal val="ppt_y"/>
                                          </p:val>
                                        </p:tav>
                                      </p:tavLst>
                                    </p:anim>
                                    <p:set>
                                      <p:cBhvr>
                                        <p:cTn id="23" dur="1" fill="hold">
                                          <p:stCondLst>
                                            <p:cond delay="749"/>
                                          </p:stCondLst>
                                        </p:cTn>
                                        <p:tgtEl>
                                          <p:spTgt spid="10"/>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250"/>
                                        <p:tgtEl>
                                          <p:spTgt spid="14"/>
                                        </p:tgtEl>
                                      </p:cBhvr>
                                    </p:animEffect>
                                    <p:set>
                                      <p:cBhvr>
                                        <p:cTn id="26" dur="1" fill="hold">
                                          <p:stCondLst>
                                            <p:cond delay="24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pPr lvl="0">
              <a:spcBef>
                <a:spcPts val="0"/>
              </a:spcBef>
            </a:pPr>
            <a:r>
              <a:rPr lang="en-US" sz="4000" cap="none" dirty="0" smtClean="0">
                <a:solidFill>
                  <a:prstClr val="black">
                    <a:lumMod val="85000"/>
                    <a:lumOff val="15000"/>
                  </a:prstClr>
                </a:solidFill>
                <a:ea typeface="+mn-ea"/>
                <a:cs typeface="+mn-cs"/>
              </a:rPr>
              <a:t>Introduction</a:t>
            </a:r>
            <a:endParaRPr lang="en-US" sz="2800" dirty="0"/>
          </a:p>
        </p:txBody>
      </p:sp>
      <p:sp>
        <p:nvSpPr>
          <p:cNvPr id="5" name="Text Placeholder 4"/>
          <p:cNvSpPr>
            <a:spLocks noGrp="1"/>
          </p:cNvSpPr>
          <p:nvPr>
            <p:ph type="body" idx="1"/>
          </p:nvPr>
        </p:nvSpPr>
        <p:spPr/>
        <p:txBody>
          <a:bodyPr/>
          <a:lstStyle/>
          <a:p>
            <a:pPr lvl="0">
              <a:spcBef>
                <a:spcPts val="0"/>
              </a:spcBef>
            </a:pPr>
            <a:r>
              <a:rPr lang="en-US" sz="1700" b="1" dirty="0">
                <a:solidFill>
                  <a:prstClr val="black">
                    <a:lumMod val="75000"/>
                    <a:lumOff val="25000"/>
                  </a:prstClr>
                </a:solidFill>
              </a:rPr>
              <a:t>Design, organize, and collaborate</a:t>
            </a:r>
          </a:p>
        </p:txBody>
      </p:sp>
      <p:sp>
        <p:nvSpPr>
          <p:cNvPr id="6" name="TextBox 5"/>
          <p:cNvSpPr txBox="1"/>
          <p:nvPr/>
        </p:nvSpPr>
        <p:spPr>
          <a:xfrm>
            <a:off x="1121392" y="1557456"/>
            <a:ext cx="1219200" cy="2708434"/>
          </a:xfrm>
          <a:prstGeom prst="rect">
            <a:avLst/>
          </a:prstGeom>
          <a:noFill/>
        </p:spPr>
        <p:txBody>
          <a:bodyPr wrap="square" rtlCol="0">
            <a:spAutoFit/>
          </a:bodyPr>
          <a:lstStyle/>
          <a:p>
            <a:r>
              <a:rPr lang="en-US" sz="17000" b="1" dirty="0" smtClean="0">
                <a:solidFill>
                  <a:srgbClr val="F26200">
                    <a:alpha val="40000"/>
                  </a:srgbClr>
                </a:solidFill>
                <a:cs typeface="Arial" pitchFamily="34" charset="0"/>
              </a:rPr>
              <a:t>1</a:t>
            </a:r>
            <a:endParaRPr lang="en-US" sz="17000" b="1" dirty="0">
              <a:solidFill>
                <a:srgbClr val="F26200">
                  <a:alpha val="40000"/>
                </a:srgbClr>
              </a:solidFill>
              <a:cs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700">
        <p14:gallery dir="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p:nvSpPr>
        <p:spPr>
          <a:xfrm>
            <a:off x="4413123" y="4354686"/>
            <a:ext cx="3946416" cy="2337370"/>
          </a:xfrm>
          <a:prstGeom prst="rect">
            <a:avLst/>
          </a:prstGeom>
          <a:noFill/>
        </p:spPr>
        <p:txBody>
          <a:bodyPr wrap="square" rtlCol="0">
            <a:normAutofit/>
          </a:bodyPr>
          <a:lstStyle/>
          <a:p>
            <a:pPr>
              <a:lnSpc>
                <a:spcPct val="114000"/>
              </a:lnSpc>
            </a:pPr>
            <a:r>
              <a:rPr lang="en-US" sz="2000" dirty="0" smtClean="0">
                <a:solidFill>
                  <a:srgbClr val="C00000"/>
                </a:solidFill>
              </a:rPr>
              <a:t>Famous microcontroller manufacturers </a:t>
            </a:r>
            <a:r>
              <a:rPr lang="en-US" sz="2000" dirty="0" smtClean="0">
                <a:solidFill>
                  <a:prstClr val="black">
                    <a:lumMod val="85000"/>
                    <a:lumOff val="15000"/>
                  </a:prstClr>
                </a:solidFill>
              </a:rPr>
              <a:t>are </a:t>
            </a:r>
            <a:r>
              <a:rPr lang="en-US" sz="2000" dirty="0" err="1" smtClean="0">
                <a:solidFill>
                  <a:prstClr val="black">
                    <a:lumMod val="85000"/>
                    <a:lumOff val="15000"/>
                  </a:prstClr>
                </a:solidFill>
              </a:rPr>
              <a:t>MicroChip</a:t>
            </a:r>
            <a:r>
              <a:rPr lang="en-US" sz="2000" dirty="0" smtClean="0">
                <a:solidFill>
                  <a:prstClr val="black">
                    <a:lumMod val="85000"/>
                    <a:lumOff val="15000"/>
                  </a:prstClr>
                </a:solidFill>
              </a:rPr>
              <a:t>, Atmel, Intel, Analog devices, and more.</a:t>
            </a:r>
          </a:p>
          <a:p>
            <a:r>
              <a:rPr lang="en-US" dirty="0" smtClean="0">
                <a:solidFill>
                  <a:prstClr val="black">
                    <a:lumMod val="85000"/>
                    <a:lumOff val="15000"/>
                  </a:prstClr>
                </a:solidFill>
              </a:rPr>
              <a:t>[</a:t>
            </a:r>
            <a:r>
              <a:rPr lang="en-US" dirty="0" smtClean="0">
                <a:solidFill>
                  <a:prstClr val="black">
                    <a:lumMod val="85000"/>
                    <a:lumOff val="15000"/>
                  </a:prstClr>
                </a:solidFill>
                <a:hlinkClick r:id="rId4"/>
              </a:rPr>
              <a:t>list</a:t>
            </a:r>
            <a:r>
              <a:rPr lang="en-US" dirty="0" smtClean="0">
                <a:solidFill>
                  <a:prstClr val="black">
                    <a:lumMod val="85000"/>
                    <a:lumOff val="15000"/>
                  </a:prstClr>
                </a:solidFill>
              </a:rPr>
              <a:t>]</a:t>
            </a:r>
            <a:endParaRPr lang="en-US" dirty="0">
              <a:solidFill>
                <a:prstClr val="black">
                  <a:lumMod val="85000"/>
                  <a:lumOff val="15000"/>
                </a:prstClr>
              </a:solidFill>
            </a:endParaRPr>
          </a:p>
        </p:txBody>
      </p:sp>
      <p:sp>
        <p:nvSpPr>
          <p:cNvPr id="11" name="TextBox 10"/>
          <p:cNvSpPr txBox="1"/>
          <p:nvPr/>
        </p:nvSpPr>
        <p:spPr>
          <a:xfrm>
            <a:off x="4373880" y="1557337"/>
            <a:ext cx="3962400" cy="2474524"/>
          </a:xfrm>
          <a:prstGeom prst="rect">
            <a:avLst/>
          </a:prstGeom>
          <a:noFill/>
        </p:spPr>
        <p:txBody>
          <a:bodyPr wrap="square" rtlCol="0">
            <a:normAutofit/>
          </a:bodyPr>
          <a:lstStyle/>
          <a:p>
            <a:pPr>
              <a:lnSpc>
                <a:spcPct val="114000"/>
              </a:lnSpc>
            </a:pPr>
            <a:r>
              <a:rPr lang="en-US" sz="2000" dirty="0" smtClean="0">
                <a:solidFill>
                  <a:prstClr val="black">
                    <a:lumMod val="85000"/>
                    <a:lumOff val="15000"/>
                  </a:prstClr>
                </a:solidFill>
              </a:rPr>
              <a:t>It is a micro-computer. As any computer it has internal CPU, RAM, IOs interface. </a:t>
            </a:r>
          </a:p>
          <a:p>
            <a:pPr>
              <a:lnSpc>
                <a:spcPct val="114000"/>
              </a:lnSpc>
            </a:pPr>
            <a:r>
              <a:rPr lang="en-US" sz="2000" dirty="0" smtClean="0">
                <a:solidFill>
                  <a:prstClr val="black">
                    <a:lumMod val="85000"/>
                    <a:lumOff val="15000"/>
                  </a:prstClr>
                </a:solidFill>
              </a:rPr>
              <a:t>It is used for control purposes, and for data analysis.</a:t>
            </a:r>
            <a:endParaRPr lang="en-US" dirty="0">
              <a:solidFill>
                <a:prstClr val="black"/>
              </a:solidFill>
            </a:endParaRPr>
          </a:p>
        </p:txBody>
      </p:sp>
      <p:sp>
        <p:nvSpPr>
          <p:cNvPr id="9" name="Title 8"/>
          <p:cNvSpPr>
            <a:spLocks noGrp="1"/>
          </p:cNvSpPr>
          <p:nvPr>
            <p:ph type="title"/>
          </p:nvPr>
        </p:nvSpPr>
        <p:spPr/>
        <p:txBody>
          <a:bodyPr/>
          <a:lstStyle/>
          <a:p>
            <a:pPr lvl="0">
              <a:spcBef>
                <a:spcPts val="0"/>
              </a:spcBef>
            </a:pPr>
            <a:r>
              <a:rPr lang="en-US" sz="2800" b="1" dirty="0" smtClean="0">
                <a:solidFill>
                  <a:prstClr val="black">
                    <a:lumMod val="85000"/>
                    <a:lumOff val="15000"/>
                  </a:prstClr>
                </a:solidFill>
                <a:latin typeface="+mn-lt"/>
                <a:ea typeface="+mn-ea"/>
                <a:cs typeface="+mn-cs"/>
              </a:rPr>
              <a:t>Micro-Controller:</a:t>
            </a:r>
            <a:endParaRPr lang="en-US" dirty="0">
              <a:latin typeface="+mn-lt"/>
            </a:endParaRPr>
          </a:p>
        </p:txBody>
      </p:sp>
      <p:pic>
        <p:nvPicPr>
          <p:cNvPr id="4" name="Picture 3"/>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113377" y="4354686"/>
            <a:ext cx="2477309" cy="2062890"/>
          </a:xfrm>
          <a:prstGeom prst="rect">
            <a:avLst/>
          </a:prstGeom>
          <a:ln w="15875">
            <a:solidFill>
              <a:schemeClr val="bg1"/>
            </a:solidFill>
            <a:miter lim="800000"/>
            <a:headEnd/>
            <a:tailEnd/>
          </a:ln>
          <a:effectLst>
            <a:glow rad="38100">
              <a:schemeClr val="tx1">
                <a:lumMod val="95000"/>
                <a:lumOff val="5000"/>
                <a:alpha val="27000"/>
              </a:schemeClr>
            </a:glow>
            <a:outerShdw dist="35921" dir="2700000" algn="ctr" rotWithShape="0">
              <a:schemeClr val="bg2"/>
            </a:outerShdw>
          </a:effectLst>
        </p:spPr>
      </p:pic>
      <p:pic>
        <p:nvPicPr>
          <p:cNvPr id="2" name="Picture 1"/>
          <p:cNvPicPr>
            <a:picLocks/>
          </p:cNvPicPr>
          <p:nvPr/>
        </p:nvPicPr>
        <p:blipFill>
          <a:blip r:embed="rId6" cstate="email">
            <a:extLst>
              <a:ext uri="{28A0092B-C50C-407E-A947-70E740481C1C}">
                <a14:useLocalDpi xmlns:a14="http://schemas.microsoft.com/office/drawing/2010/main" val="0"/>
              </a:ext>
            </a:extLst>
          </a:blip>
          <a:stretch>
            <a:fillRect/>
          </a:stretch>
        </p:blipFill>
        <p:spPr>
          <a:xfrm>
            <a:off x="1181599" y="1524000"/>
            <a:ext cx="2340864" cy="2340864"/>
          </a:xfrm>
          <a:prstGeom prst="rect">
            <a:avLst/>
          </a:prstGeom>
          <a:effectLst>
            <a:outerShdw blurRad="38100" sx="101000" sy="101000" algn="ctr" rotWithShape="0">
              <a:prstClr val="black">
                <a:alpha val="20000"/>
              </a:prstClr>
            </a:outerShdw>
          </a:effectLst>
        </p:spPr>
      </p:pic>
    </p:spTree>
  </p:cSld>
  <p:clrMapOvr>
    <a:masterClrMapping/>
  </p:clrMapOvr>
  <mc:AlternateContent xmlns:mc="http://schemas.openxmlformats.org/markup-compatibility/2006" xmlns:p14="http://schemas.microsoft.com/office/powerpoint/2010/main">
    <mc:Choice Requires="p14">
      <p:transition spd="slow" p14:dur="1399">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anim calcmode="lin" valueType="num">
                                      <p:cBhvr additive="base">
                                        <p:cTn id="7" dur="500" fill="hold"/>
                                        <p:tgtEl>
                                          <p:spTgt spid="4">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bg/>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rot="16200000">
            <a:off x="-2146014" y="2450815"/>
            <a:ext cx="5486400" cy="1041969"/>
          </a:xfrm>
          <a:prstGeom prst="rect">
            <a:avLst/>
          </a:prstGeom>
          <a:noFill/>
        </p:spPr>
        <p:txBody>
          <a:bodyPr wrap="square" rtlCol="0" anchor="b" anchorCtr="0">
            <a:normAutofit/>
          </a:bodyPr>
          <a:lstStyle/>
          <a:p>
            <a:r>
              <a:rPr lang="en-US" sz="3200" b="1" dirty="0" smtClean="0">
                <a:solidFill>
                  <a:prstClr val="white"/>
                </a:solidFill>
              </a:rPr>
              <a:t>Arduino.</a:t>
            </a:r>
            <a:endParaRPr lang="en-US" sz="3200" dirty="0">
              <a:solidFill>
                <a:prstClr val="white"/>
              </a:solidFill>
            </a:endParaRPr>
          </a:p>
        </p:txBody>
      </p:sp>
      <p:sp>
        <p:nvSpPr>
          <p:cNvPr id="3" name="TextBox 2"/>
          <p:cNvSpPr txBox="1"/>
          <p:nvPr/>
        </p:nvSpPr>
        <p:spPr>
          <a:xfrm>
            <a:off x="1496095" y="685800"/>
            <a:ext cx="7391401" cy="4419600"/>
          </a:xfrm>
          <a:prstGeom prst="rect">
            <a:avLst/>
          </a:prstGeom>
          <a:noFill/>
        </p:spPr>
        <p:txBody>
          <a:bodyPr wrap="square" rtlCol="0">
            <a:normAutofit/>
          </a:bodyPr>
          <a:lstStyle/>
          <a:p>
            <a:r>
              <a:rPr lang="en-US" sz="2800" b="1" dirty="0" smtClean="0">
                <a:solidFill>
                  <a:prstClr val="black">
                    <a:lumMod val="50000"/>
                    <a:lumOff val="50000"/>
                  </a:prstClr>
                </a:solidFill>
              </a:rPr>
              <a:t>What is Arduino?</a:t>
            </a:r>
          </a:p>
          <a:p>
            <a:pPr>
              <a:lnSpc>
                <a:spcPct val="30000"/>
              </a:lnSpc>
            </a:pPr>
            <a:endParaRPr lang="en-US" dirty="0">
              <a:solidFill>
                <a:prstClr val="black"/>
              </a:solidFill>
            </a:endParaRPr>
          </a:p>
          <a:p>
            <a:r>
              <a:rPr lang="en-US" sz="2200" dirty="0" smtClean="0">
                <a:solidFill>
                  <a:prstClr val="black">
                    <a:lumMod val="85000"/>
                    <a:lumOff val="15000"/>
                  </a:prstClr>
                </a:solidFill>
              </a:rPr>
              <a:t>A microcontroller board, contains on-board power supply, USB port to communicate with PC, and an Atmel microcontroller chip.</a:t>
            </a:r>
            <a:endParaRPr lang="ar-EG" sz="2200" dirty="0" smtClean="0">
              <a:solidFill>
                <a:prstClr val="black">
                  <a:lumMod val="85000"/>
                  <a:lumOff val="15000"/>
                </a:prstClr>
              </a:solidFill>
            </a:endParaRPr>
          </a:p>
          <a:p>
            <a:r>
              <a:rPr lang="en-US" sz="2200" dirty="0" smtClean="0">
                <a:solidFill>
                  <a:prstClr val="black">
                    <a:lumMod val="85000"/>
                    <a:lumOff val="15000"/>
                  </a:prstClr>
                </a:solidFill>
              </a:rPr>
              <a:t>It simplify the process of creating any control system by providing the standard board that can be programmed and connected to the system without the need to any sophisticated PCB design and implementation.</a:t>
            </a:r>
          </a:p>
          <a:p>
            <a:r>
              <a:rPr lang="en-US" sz="2200" dirty="0" smtClean="0">
                <a:solidFill>
                  <a:prstClr val="black">
                    <a:lumMod val="85000"/>
                    <a:lumOff val="15000"/>
                  </a:prstClr>
                </a:solidFill>
              </a:rPr>
              <a:t>It is an open source hardware, any one can get the details of its design and modify it or make his own one himself.</a:t>
            </a:r>
            <a:endParaRPr lang="en-US" sz="2200" dirty="0">
              <a:solidFill>
                <a:srgbClr val="2C99FC"/>
              </a:solidFill>
            </a:endParaRPr>
          </a:p>
          <a:p>
            <a:endParaRPr lang="en-US" sz="1900" dirty="0">
              <a:solidFill>
                <a:srgbClr val="2C99FC"/>
              </a:solidFill>
            </a:endParaRPr>
          </a:p>
        </p:txBody>
      </p:sp>
      <p:pic>
        <p:nvPicPr>
          <p:cNvPr id="6" name="Picture 2" descr="http://makezineblog.files.wordpress.com/2011/08/oshw-logo-400-px.jpg?w=381&amp;h=400"/>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657600" y="4267200"/>
            <a:ext cx="2177415" cy="2286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a:xfrm>
            <a:off x="2752724" y="5462390"/>
            <a:ext cx="7290054" cy="1499616"/>
          </a:xfrm>
        </p:spPr>
        <p:txBody>
          <a:bodyPr/>
          <a:lstStyle/>
          <a:p>
            <a:pPr lvl="0">
              <a:spcBef>
                <a:spcPts val="0"/>
              </a:spcBef>
            </a:pPr>
            <a:r>
              <a:rPr lang="en-US" sz="2800" b="1" dirty="0" smtClean="0">
                <a:solidFill>
                  <a:prstClr val="black">
                    <a:lumMod val="85000"/>
                    <a:lumOff val="15000"/>
                  </a:prstClr>
                </a:solidFill>
                <a:latin typeface="+mn-lt"/>
                <a:ea typeface="+mn-ea"/>
                <a:cs typeface="+mn-cs"/>
              </a:rPr>
              <a:t>Arduino </a:t>
            </a:r>
            <a:r>
              <a:rPr lang="en-US" sz="2800" b="1" dirty="0" smtClean="0">
                <a:solidFill>
                  <a:prstClr val="black">
                    <a:lumMod val="85000"/>
                    <a:lumOff val="15000"/>
                  </a:prstClr>
                </a:solidFill>
                <a:latin typeface="+mn-lt"/>
                <a:ea typeface="+mn-ea"/>
                <a:cs typeface="+mn-cs"/>
              </a:rPr>
              <a:t>boards</a:t>
            </a:r>
            <a:endParaRPr lang="en-US" dirty="0">
              <a:latin typeface="+mn-lt"/>
            </a:endParaRPr>
          </a:p>
        </p:txBody>
      </p:sp>
      <p:pic>
        <p:nvPicPr>
          <p:cNvPr id="4098" name="Picture 2" descr="http://arduino.cc/en/uploads/Main/ArduinoUnoFront240.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85800" y="1076325"/>
            <a:ext cx="2057400" cy="15395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397745" y="2738907"/>
            <a:ext cx="633507" cy="369332"/>
          </a:xfrm>
          <a:prstGeom prst="rect">
            <a:avLst/>
          </a:prstGeom>
          <a:noFill/>
        </p:spPr>
        <p:txBody>
          <a:bodyPr wrap="none" rtlCol="0">
            <a:spAutoFit/>
          </a:bodyPr>
          <a:lstStyle/>
          <a:p>
            <a:r>
              <a:rPr lang="en-US" dirty="0" smtClean="0"/>
              <a:t>UNO</a:t>
            </a:r>
            <a:endParaRPr lang="en-US" dirty="0"/>
          </a:p>
        </p:txBody>
      </p:sp>
      <p:pic>
        <p:nvPicPr>
          <p:cNvPr id="4100" name="Picture 4" descr="http://arduino.cc/en/uploads/Main/ArduinoMega2560Front24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1050738"/>
            <a:ext cx="2857500" cy="15906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196666" y="2738907"/>
            <a:ext cx="712567" cy="369332"/>
          </a:xfrm>
          <a:prstGeom prst="rect">
            <a:avLst/>
          </a:prstGeom>
          <a:noFill/>
        </p:spPr>
        <p:txBody>
          <a:bodyPr wrap="none" rtlCol="0">
            <a:spAutoFit/>
          </a:bodyPr>
          <a:lstStyle/>
          <a:p>
            <a:r>
              <a:rPr lang="en-US" dirty="0" smtClean="0"/>
              <a:t>Mega</a:t>
            </a:r>
            <a:endParaRPr lang="en-US" dirty="0"/>
          </a:p>
        </p:txBody>
      </p:sp>
      <p:pic>
        <p:nvPicPr>
          <p:cNvPr id="4102" name="Picture 6" descr="http://arduino.cc/en/uploads/Main/LilyPad_3.jp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6705600" y="924939"/>
            <a:ext cx="1842271" cy="184227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207453" y="2738907"/>
            <a:ext cx="838563" cy="369332"/>
          </a:xfrm>
          <a:prstGeom prst="rect">
            <a:avLst/>
          </a:prstGeom>
          <a:noFill/>
        </p:spPr>
        <p:txBody>
          <a:bodyPr wrap="none" rtlCol="0">
            <a:spAutoFit/>
          </a:bodyPr>
          <a:lstStyle/>
          <a:p>
            <a:r>
              <a:rPr lang="en-US" dirty="0" err="1" smtClean="0"/>
              <a:t>LilyPad</a:t>
            </a:r>
            <a:endParaRPr lang="en-US" dirty="0"/>
          </a:p>
        </p:txBody>
      </p:sp>
      <p:pic>
        <p:nvPicPr>
          <p:cNvPr id="4104" name="Picture 8" descr="http://arduino.cc/en/uploads/Main/ArduinoBT-240.jpg"/>
          <p:cNvPicPr>
            <a:picLocks noChangeAspect="1" noChangeArrowheads="1"/>
          </p:cNvPicPr>
          <p:nvPr/>
        </p:nvPicPr>
        <p:blipFill>
          <a:blip r:embed="rId7">
            <a:clrChange>
              <a:clrFrom>
                <a:srgbClr val="FCFFFF"/>
              </a:clrFrom>
              <a:clrTo>
                <a:srgbClr val="FCFFFF">
                  <a:alpha val="0"/>
                </a:srgbClr>
              </a:clrTo>
            </a:clrChange>
            <a:extLst>
              <a:ext uri="{28A0092B-C50C-407E-A947-70E740481C1C}">
                <a14:useLocalDpi xmlns:a14="http://schemas.microsoft.com/office/drawing/2010/main" val="0"/>
              </a:ext>
            </a:extLst>
          </a:blip>
          <a:srcRect/>
          <a:stretch>
            <a:fillRect/>
          </a:stretch>
        </p:blipFill>
        <p:spPr bwMode="auto">
          <a:xfrm>
            <a:off x="571498" y="3581400"/>
            <a:ext cx="2286000" cy="17145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104653" y="5368481"/>
            <a:ext cx="1219693" cy="369332"/>
          </a:xfrm>
          <a:prstGeom prst="rect">
            <a:avLst/>
          </a:prstGeom>
          <a:noFill/>
        </p:spPr>
        <p:txBody>
          <a:bodyPr wrap="none" rtlCol="0">
            <a:spAutoFit/>
          </a:bodyPr>
          <a:lstStyle/>
          <a:p>
            <a:r>
              <a:rPr lang="en-US" dirty="0" smtClean="0"/>
              <a:t>Arduino BT</a:t>
            </a:r>
            <a:endParaRPr lang="en-US" dirty="0"/>
          </a:p>
        </p:txBody>
      </p:sp>
      <p:pic>
        <p:nvPicPr>
          <p:cNvPr id="4106" name="Picture 10" descr="http://arduino.cc/en/uploads/Main/ArduinoNano3-240.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6200000">
            <a:off x="3805237" y="3295649"/>
            <a:ext cx="1495425" cy="228600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807360" y="5368481"/>
            <a:ext cx="1491177" cy="369332"/>
          </a:xfrm>
          <a:prstGeom prst="rect">
            <a:avLst/>
          </a:prstGeom>
          <a:noFill/>
        </p:spPr>
        <p:txBody>
          <a:bodyPr wrap="none" rtlCol="0">
            <a:spAutoFit/>
          </a:bodyPr>
          <a:lstStyle/>
          <a:p>
            <a:r>
              <a:rPr lang="en-US" dirty="0" smtClean="0"/>
              <a:t>Arduino Nano</a:t>
            </a:r>
            <a:endParaRPr lang="en-US" dirty="0"/>
          </a:p>
        </p:txBody>
      </p:sp>
      <p:pic>
        <p:nvPicPr>
          <p:cNvPr id="4108" name="Picture 12" descr="http://arduino.cc/en/uploads/Main/ArduinoMini04-240.jpg"/>
          <p:cNvPicPr>
            <a:picLocks noChangeAspect="1" noChangeArrowheads="1"/>
          </p:cNvPicPr>
          <p:nvPr/>
        </p:nvPicPr>
        <p:blipFill>
          <a:blip r:embed="rId9">
            <a:clrChange>
              <a:clrFrom>
                <a:srgbClr val="F0EEED"/>
              </a:clrFrom>
              <a:clrTo>
                <a:srgbClr val="F0EEED">
                  <a:alpha val="0"/>
                </a:srgbClr>
              </a:clrTo>
            </a:clrChange>
            <a:extLst>
              <a:ext uri="{28A0092B-C50C-407E-A947-70E740481C1C}">
                <a14:useLocalDpi xmlns:a14="http://schemas.microsoft.com/office/drawing/2010/main" val="0"/>
              </a:ext>
            </a:extLst>
          </a:blip>
          <a:srcRect/>
          <a:stretch>
            <a:fillRect/>
          </a:stretch>
        </p:blipFill>
        <p:spPr bwMode="auto">
          <a:xfrm>
            <a:off x="6473297" y="3581400"/>
            <a:ext cx="2286000" cy="17145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920419" y="5368481"/>
            <a:ext cx="1412631" cy="369332"/>
          </a:xfrm>
          <a:prstGeom prst="rect">
            <a:avLst/>
          </a:prstGeom>
          <a:noFill/>
        </p:spPr>
        <p:txBody>
          <a:bodyPr wrap="none" rtlCol="0">
            <a:spAutoFit/>
          </a:bodyPr>
          <a:lstStyle/>
          <a:p>
            <a:r>
              <a:rPr lang="en-US" dirty="0" smtClean="0"/>
              <a:t>Arduino Mini</a:t>
            </a:r>
            <a:endParaRPr lang="en-US" dirty="0"/>
          </a:p>
        </p:txBody>
      </p:sp>
      <p:cxnSp>
        <p:nvCxnSpPr>
          <p:cNvPr id="14" name="Straight Connector 13"/>
          <p:cNvCxnSpPr/>
          <p:nvPr/>
        </p:nvCxnSpPr>
        <p:spPr>
          <a:xfrm>
            <a:off x="685800" y="3276600"/>
            <a:ext cx="777240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124200" y="1981200"/>
            <a:ext cx="0" cy="266700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248400" y="2008374"/>
            <a:ext cx="0" cy="266700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8993789"/>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pic>
        <p:nvPicPr>
          <p:cNvPr id="5122" name="Picture 2" descr="http://geekboy.it/wp-content/uploads/2012/11/ArduinoUno_R3_Front.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091213" y="2133600"/>
            <a:ext cx="4961575"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405648" y="2133600"/>
            <a:ext cx="2362200" cy="6858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405648" y="4114800"/>
            <a:ext cx="2362200" cy="838200"/>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553200" y="3407535"/>
            <a:ext cx="423388" cy="707265"/>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5715000" y="5029201"/>
            <a:ext cx="1143000" cy="533400"/>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4419600" y="5029200"/>
            <a:ext cx="1143000" cy="533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Elbow Connector 14"/>
          <p:cNvCxnSpPr>
            <a:stCxn id="2" idx="0"/>
            <a:endCxn id="25" idx="3"/>
          </p:cNvCxnSpPr>
          <p:nvPr/>
        </p:nvCxnSpPr>
        <p:spPr>
          <a:xfrm rot="16200000" flipV="1">
            <a:off x="3797813" y="344664"/>
            <a:ext cx="686564" cy="289130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21" idx="3"/>
            <a:endCxn id="28" idx="2"/>
          </p:cNvCxnSpPr>
          <p:nvPr/>
        </p:nvCxnSpPr>
        <p:spPr>
          <a:xfrm flipV="1">
            <a:off x="6976588" y="1827305"/>
            <a:ext cx="76200" cy="1933863"/>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4" idx="3"/>
            <a:endCxn id="30" idx="2"/>
          </p:cNvCxnSpPr>
          <p:nvPr/>
        </p:nvCxnSpPr>
        <p:spPr>
          <a:xfrm flipV="1">
            <a:off x="6767848" y="3117401"/>
            <a:ext cx="1309352" cy="1416499"/>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62000" y="985371"/>
            <a:ext cx="1933441" cy="923330"/>
          </a:xfrm>
          <a:prstGeom prst="rect">
            <a:avLst/>
          </a:prstGeom>
          <a:noFill/>
          <a:ln>
            <a:solidFill>
              <a:schemeClr val="tx1"/>
            </a:solidFill>
          </a:ln>
        </p:spPr>
        <p:txBody>
          <a:bodyPr wrap="square" rtlCol="0">
            <a:spAutoFit/>
          </a:bodyPr>
          <a:lstStyle/>
          <a:p>
            <a:r>
              <a:rPr lang="en-US" dirty="0" smtClean="0"/>
              <a:t>Digital output</a:t>
            </a:r>
          </a:p>
          <a:p>
            <a:r>
              <a:rPr lang="en-US" dirty="0" smtClean="0"/>
              <a:t>~: PWM.</a:t>
            </a:r>
          </a:p>
          <a:p>
            <a:r>
              <a:rPr lang="en-US" dirty="0" smtClean="0"/>
              <a:t>0,1: Serial port.</a:t>
            </a:r>
            <a:endParaRPr lang="en-US" dirty="0"/>
          </a:p>
        </p:txBody>
      </p:sp>
      <p:sp>
        <p:nvSpPr>
          <p:cNvPr id="28" name="TextBox 27"/>
          <p:cNvSpPr txBox="1"/>
          <p:nvPr/>
        </p:nvSpPr>
        <p:spPr>
          <a:xfrm>
            <a:off x="6176488" y="1180974"/>
            <a:ext cx="1752600" cy="646331"/>
          </a:xfrm>
          <a:prstGeom prst="rect">
            <a:avLst/>
          </a:prstGeom>
          <a:noFill/>
          <a:ln>
            <a:solidFill>
              <a:schemeClr val="tx1"/>
            </a:solidFill>
          </a:ln>
        </p:spPr>
        <p:txBody>
          <a:bodyPr wrap="square" rtlCol="0">
            <a:spAutoFit/>
          </a:bodyPr>
          <a:lstStyle/>
          <a:p>
            <a:r>
              <a:rPr lang="en-US" dirty="0" smtClean="0"/>
              <a:t>In circuit Serial programming</a:t>
            </a:r>
            <a:endParaRPr lang="en-US" dirty="0"/>
          </a:p>
        </p:txBody>
      </p:sp>
      <p:sp>
        <p:nvSpPr>
          <p:cNvPr id="30" name="TextBox 29"/>
          <p:cNvSpPr txBox="1"/>
          <p:nvPr/>
        </p:nvSpPr>
        <p:spPr>
          <a:xfrm>
            <a:off x="7200900" y="2471070"/>
            <a:ext cx="1752599" cy="646331"/>
          </a:xfrm>
          <a:prstGeom prst="rect">
            <a:avLst/>
          </a:prstGeom>
          <a:noFill/>
          <a:ln>
            <a:solidFill>
              <a:schemeClr val="tx1"/>
            </a:solidFill>
          </a:ln>
        </p:spPr>
        <p:txBody>
          <a:bodyPr wrap="square" rtlCol="0">
            <a:spAutoFit/>
          </a:bodyPr>
          <a:lstStyle/>
          <a:p>
            <a:pPr algn="ctr"/>
            <a:r>
              <a:rPr lang="en-US" dirty="0" smtClean="0"/>
              <a:t>Atmel </a:t>
            </a:r>
            <a:r>
              <a:rPr lang="en-US" dirty="0" err="1" smtClean="0"/>
              <a:t>MicroController</a:t>
            </a:r>
            <a:endParaRPr lang="en-US" dirty="0"/>
          </a:p>
        </p:txBody>
      </p:sp>
      <p:sp>
        <p:nvSpPr>
          <p:cNvPr id="4097" name="TextBox 4096"/>
          <p:cNvSpPr txBox="1"/>
          <p:nvPr/>
        </p:nvSpPr>
        <p:spPr>
          <a:xfrm>
            <a:off x="7200900" y="5943600"/>
            <a:ext cx="1439818" cy="369332"/>
          </a:xfrm>
          <a:prstGeom prst="rect">
            <a:avLst/>
          </a:prstGeom>
          <a:noFill/>
          <a:ln>
            <a:solidFill>
              <a:schemeClr val="tx1"/>
            </a:solidFill>
          </a:ln>
        </p:spPr>
        <p:txBody>
          <a:bodyPr wrap="none" rtlCol="0">
            <a:spAutoFit/>
          </a:bodyPr>
          <a:lstStyle/>
          <a:p>
            <a:r>
              <a:rPr lang="en-US" dirty="0" smtClean="0"/>
              <a:t>Analog input.</a:t>
            </a:r>
            <a:endParaRPr lang="en-US" dirty="0"/>
          </a:p>
        </p:txBody>
      </p:sp>
      <p:cxnSp>
        <p:nvCxnSpPr>
          <p:cNvPr id="4105" name="Elbow Connector 4104"/>
          <p:cNvCxnSpPr>
            <a:stCxn id="22" idx="3"/>
            <a:endCxn id="4097" idx="0"/>
          </p:cNvCxnSpPr>
          <p:nvPr/>
        </p:nvCxnSpPr>
        <p:spPr>
          <a:xfrm>
            <a:off x="6858000" y="5295901"/>
            <a:ext cx="1062809" cy="647699"/>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107" name="TextBox 4106"/>
          <p:cNvSpPr txBox="1"/>
          <p:nvPr/>
        </p:nvSpPr>
        <p:spPr>
          <a:xfrm>
            <a:off x="4261349" y="6126188"/>
            <a:ext cx="1459502" cy="369332"/>
          </a:xfrm>
          <a:prstGeom prst="rect">
            <a:avLst/>
          </a:prstGeom>
          <a:noFill/>
          <a:ln>
            <a:solidFill>
              <a:schemeClr val="tx1"/>
            </a:solidFill>
          </a:ln>
        </p:spPr>
        <p:txBody>
          <a:bodyPr wrap="none" rtlCol="0">
            <a:spAutoFit/>
          </a:bodyPr>
          <a:lstStyle/>
          <a:p>
            <a:r>
              <a:rPr lang="en-US" dirty="0" smtClean="0"/>
              <a:t>Power Supply</a:t>
            </a:r>
            <a:endParaRPr lang="en-US" dirty="0"/>
          </a:p>
        </p:txBody>
      </p:sp>
      <p:cxnSp>
        <p:nvCxnSpPr>
          <p:cNvPr id="4110" name="Straight Arrow Connector 4109"/>
          <p:cNvCxnSpPr>
            <a:stCxn id="24" idx="2"/>
            <a:endCxn id="4107" idx="0"/>
          </p:cNvCxnSpPr>
          <p:nvPr/>
        </p:nvCxnSpPr>
        <p:spPr>
          <a:xfrm>
            <a:off x="4991100" y="5562600"/>
            <a:ext cx="0" cy="563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114" name="Rectangle 4113"/>
          <p:cNvSpPr/>
          <p:nvPr/>
        </p:nvSpPr>
        <p:spPr>
          <a:xfrm>
            <a:off x="2091213" y="2794235"/>
            <a:ext cx="1185387" cy="787165"/>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5" name="TextBox 4114"/>
          <p:cNvSpPr txBox="1"/>
          <p:nvPr/>
        </p:nvSpPr>
        <p:spPr>
          <a:xfrm>
            <a:off x="586928" y="3003151"/>
            <a:ext cx="1016625" cy="369332"/>
          </a:xfrm>
          <a:prstGeom prst="rect">
            <a:avLst/>
          </a:prstGeom>
          <a:noFill/>
          <a:ln>
            <a:solidFill>
              <a:schemeClr val="tx1"/>
            </a:solidFill>
          </a:ln>
        </p:spPr>
        <p:txBody>
          <a:bodyPr wrap="none" rtlCol="0">
            <a:spAutoFit/>
          </a:bodyPr>
          <a:lstStyle/>
          <a:p>
            <a:r>
              <a:rPr lang="en-US" dirty="0" smtClean="0"/>
              <a:t>USB port</a:t>
            </a:r>
            <a:endParaRPr lang="en-US" dirty="0"/>
          </a:p>
        </p:txBody>
      </p:sp>
      <p:cxnSp>
        <p:nvCxnSpPr>
          <p:cNvPr id="4117" name="Straight Arrow Connector 4116"/>
          <p:cNvCxnSpPr>
            <a:stCxn id="4114" idx="1"/>
            <a:endCxn id="4115" idx="3"/>
          </p:cNvCxnSpPr>
          <p:nvPr/>
        </p:nvCxnSpPr>
        <p:spPr>
          <a:xfrm flipH="1" flipV="1">
            <a:off x="1603553" y="3187817"/>
            <a:ext cx="487660"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2223221" y="4635618"/>
            <a:ext cx="1185387" cy="78716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1" name="TextBox 4120"/>
          <p:cNvSpPr txBox="1"/>
          <p:nvPr/>
        </p:nvSpPr>
        <p:spPr>
          <a:xfrm>
            <a:off x="520930" y="4844535"/>
            <a:ext cx="1326453" cy="369332"/>
          </a:xfrm>
          <a:prstGeom prst="rect">
            <a:avLst/>
          </a:prstGeom>
          <a:noFill/>
          <a:ln>
            <a:solidFill>
              <a:schemeClr val="tx1"/>
            </a:solidFill>
          </a:ln>
        </p:spPr>
        <p:txBody>
          <a:bodyPr wrap="none" rtlCol="0">
            <a:spAutoFit/>
          </a:bodyPr>
          <a:lstStyle/>
          <a:p>
            <a:r>
              <a:rPr lang="en-US" dirty="0" smtClean="0"/>
              <a:t>Power input</a:t>
            </a:r>
            <a:endParaRPr lang="en-US" dirty="0"/>
          </a:p>
        </p:txBody>
      </p:sp>
      <p:cxnSp>
        <p:nvCxnSpPr>
          <p:cNvPr id="4123" name="Straight Arrow Connector 4122"/>
          <p:cNvCxnSpPr>
            <a:stCxn id="58" idx="1"/>
            <a:endCxn id="4121" idx="3"/>
          </p:cNvCxnSpPr>
          <p:nvPr/>
        </p:nvCxnSpPr>
        <p:spPr>
          <a:xfrm flipH="1">
            <a:off x="1847383" y="5029201"/>
            <a:ext cx="37583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550388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rot="16200000">
            <a:off x="-2146014" y="2450815"/>
            <a:ext cx="5486400" cy="1041969"/>
          </a:xfrm>
          <a:prstGeom prst="rect">
            <a:avLst/>
          </a:prstGeom>
          <a:noFill/>
        </p:spPr>
        <p:txBody>
          <a:bodyPr wrap="square" rtlCol="0" anchor="b" anchorCtr="0">
            <a:normAutofit/>
          </a:bodyPr>
          <a:lstStyle/>
          <a:p>
            <a:r>
              <a:rPr lang="en-US" sz="3200" b="1" dirty="0" smtClean="0">
                <a:solidFill>
                  <a:prstClr val="white"/>
                </a:solidFill>
              </a:rPr>
              <a:t>Digital and analog.</a:t>
            </a:r>
            <a:endParaRPr lang="en-US" sz="3200" dirty="0">
              <a:solidFill>
                <a:prstClr val="white"/>
              </a:solidFill>
            </a:endParaRPr>
          </a:p>
        </p:txBody>
      </p:sp>
      <p:sp>
        <p:nvSpPr>
          <p:cNvPr id="3" name="TextBox 2"/>
          <p:cNvSpPr txBox="1"/>
          <p:nvPr/>
        </p:nvSpPr>
        <p:spPr>
          <a:xfrm>
            <a:off x="1466580" y="533400"/>
            <a:ext cx="7391401" cy="5334001"/>
          </a:xfrm>
          <a:prstGeom prst="rect">
            <a:avLst/>
          </a:prstGeom>
          <a:noFill/>
        </p:spPr>
        <p:txBody>
          <a:bodyPr wrap="square" rtlCol="0">
            <a:normAutofit/>
          </a:bodyPr>
          <a:lstStyle/>
          <a:p>
            <a:r>
              <a:rPr lang="en-US" sz="2800" b="1" dirty="0" smtClean="0">
                <a:solidFill>
                  <a:prstClr val="black">
                    <a:lumMod val="50000"/>
                    <a:lumOff val="50000"/>
                  </a:prstClr>
                </a:solidFill>
              </a:rPr>
              <a:t>Digital or Analog?</a:t>
            </a:r>
          </a:p>
          <a:p>
            <a:pPr>
              <a:lnSpc>
                <a:spcPct val="30000"/>
              </a:lnSpc>
            </a:pPr>
            <a:endParaRPr lang="en-US" dirty="0">
              <a:solidFill>
                <a:prstClr val="black"/>
              </a:solidFill>
            </a:endParaRPr>
          </a:p>
          <a:p>
            <a:r>
              <a:rPr lang="en-US" sz="2200" dirty="0" smtClean="0">
                <a:solidFill>
                  <a:prstClr val="black">
                    <a:lumMod val="85000"/>
                    <a:lumOff val="15000"/>
                  </a:prstClr>
                </a:solidFill>
              </a:rPr>
              <a:t>All physical quantities are analog.</a:t>
            </a:r>
          </a:p>
          <a:p>
            <a:r>
              <a:rPr lang="en-US" sz="2200" dirty="0" smtClean="0">
                <a:solidFill>
                  <a:prstClr val="black">
                    <a:lumMod val="85000"/>
                    <a:lumOff val="15000"/>
                  </a:prstClr>
                </a:solidFill>
              </a:rPr>
              <a:t>Analog means that the quantity can take any value between its minimum value and maximum value.</a:t>
            </a:r>
          </a:p>
          <a:p>
            <a:r>
              <a:rPr lang="en-US" sz="2200" dirty="0" smtClean="0">
                <a:solidFill>
                  <a:prstClr val="black">
                    <a:lumMod val="85000"/>
                    <a:lumOff val="15000"/>
                  </a:prstClr>
                </a:solidFill>
              </a:rPr>
              <a:t>Digital means that the quantity can take specific levels of values with specific offset between each other.</a:t>
            </a:r>
          </a:p>
          <a:p>
            <a:endParaRPr lang="en-US" sz="2200" dirty="0">
              <a:solidFill>
                <a:prstClr val="black">
                  <a:lumMod val="85000"/>
                  <a:lumOff val="15000"/>
                </a:prstClr>
              </a:solidFill>
            </a:endParaRPr>
          </a:p>
          <a:p>
            <a:r>
              <a:rPr lang="en-US" sz="2200" dirty="0" smtClean="0">
                <a:solidFill>
                  <a:prstClr val="black">
                    <a:lumMod val="85000"/>
                    <a:lumOff val="15000"/>
                  </a:prstClr>
                </a:solidFill>
              </a:rPr>
              <a:t>Ex: 1- Digital: </a:t>
            </a:r>
          </a:p>
          <a:p>
            <a:r>
              <a:rPr lang="en-US" sz="2200" dirty="0" smtClean="0">
                <a:solidFill>
                  <a:prstClr val="black">
                    <a:lumMod val="85000"/>
                    <a:lumOff val="15000"/>
                  </a:prstClr>
                </a:solidFill>
              </a:rPr>
              <a:t>English alpha consists of 26 letter, there is no letter between </a:t>
            </a:r>
            <a:r>
              <a:rPr lang="en-US" sz="2200" i="1" dirty="0" smtClean="0">
                <a:solidFill>
                  <a:prstClr val="black">
                    <a:lumMod val="85000"/>
                    <a:lumOff val="15000"/>
                  </a:prstClr>
                </a:solidFill>
              </a:rPr>
              <a:t>A</a:t>
            </a:r>
            <a:r>
              <a:rPr lang="en-US" sz="2200" dirty="0" smtClean="0">
                <a:solidFill>
                  <a:prstClr val="black">
                    <a:lumMod val="85000"/>
                    <a:lumOff val="15000"/>
                  </a:prstClr>
                </a:solidFill>
              </a:rPr>
              <a:t> and </a:t>
            </a:r>
            <a:r>
              <a:rPr lang="en-US" sz="2200" i="1" dirty="0" smtClean="0">
                <a:solidFill>
                  <a:prstClr val="black">
                    <a:lumMod val="85000"/>
                    <a:lumOff val="15000"/>
                  </a:prstClr>
                </a:solidFill>
              </a:rPr>
              <a:t>B.</a:t>
            </a:r>
          </a:p>
          <a:p>
            <a:r>
              <a:rPr lang="en-US" sz="2200" i="1" dirty="0" smtClean="0">
                <a:solidFill>
                  <a:prstClr val="black">
                    <a:lumMod val="85000"/>
                    <a:lumOff val="15000"/>
                  </a:prstClr>
                </a:solidFill>
              </a:rPr>
              <a:t>- Square waves are Digital.</a:t>
            </a:r>
            <a:endParaRPr lang="en-US" sz="2200" dirty="0" smtClean="0">
              <a:solidFill>
                <a:prstClr val="black">
                  <a:lumMod val="85000"/>
                  <a:lumOff val="15000"/>
                </a:prstClr>
              </a:solidFill>
            </a:endParaRPr>
          </a:p>
          <a:p>
            <a:r>
              <a:rPr lang="en-US" sz="2200" dirty="0" smtClean="0">
                <a:solidFill>
                  <a:prstClr val="black">
                    <a:lumMod val="85000"/>
                    <a:lumOff val="15000"/>
                  </a:prstClr>
                </a:solidFill>
              </a:rPr>
              <a:t>Ex.: 2- Analog: </a:t>
            </a:r>
          </a:p>
          <a:p>
            <a:r>
              <a:rPr lang="en-US" sz="2200" dirty="0" smtClean="0">
                <a:solidFill>
                  <a:prstClr val="black">
                    <a:lumMod val="85000"/>
                    <a:lumOff val="15000"/>
                  </a:prstClr>
                </a:solidFill>
              </a:rPr>
              <a:t>Temperature, can take any value[-1,12.8,25.002,… etc.].</a:t>
            </a:r>
          </a:p>
          <a:p>
            <a:r>
              <a:rPr lang="en-US" sz="2200" dirty="0" smtClean="0">
                <a:solidFill>
                  <a:prstClr val="black">
                    <a:lumMod val="85000"/>
                    <a:lumOff val="15000"/>
                  </a:prstClr>
                </a:solidFill>
              </a:rPr>
              <a:t>- Sine waves are analog.</a:t>
            </a:r>
          </a:p>
        </p:txBody>
      </p:sp>
    </p:spTree>
    <p:extLst>
      <p:ext uri="{BB962C8B-B14F-4D97-AF65-F5344CB8AC3E}">
        <p14:creationId xmlns:p14="http://schemas.microsoft.com/office/powerpoint/2010/main" val="318560113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rot="16200000">
            <a:off x="-2146014" y="2450815"/>
            <a:ext cx="5486400" cy="1041969"/>
          </a:xfrm>
          <a:prstGeom prst="rect">
            <a:avLst/>
          </a:prstGeom>
          <a:noFill/>
        </p:spPr>
        <p:txBody>
          <a:bodyPr wrap="square" rtlCol="0" anchor="b" anchorCtr="0">
            <a:normAutofit/>
          </a:bodyPr>
          <a:lstStyle/>
          <a:p>
            <a:r>
              <a:rPr lang="en-US" sz="3200" b="1" dirty="0" smtClean="0">
                <a:solidFill>
                  <a:prstClr val="white"/>
                </a:solidFill>
              </a:rPr>
              <a:t>Sensors</a:t>
            </a:r>
            <a:endParaRPr lang="en-US" sz="3200" dirty="0">
              <a:solidFill>
                <a:prstClr val="white"/>
              </a:solidFill>
            </a:endParaRPr>
          </a:p>
        </p:txBody>
      </p:sp>
      <p:sp>
        <p:nvSpPr>
          <p:cNvPr id="3" name="TextBox 2"/>
          <p:cNvSpPr txBox="1"/>
          <p:nvPr/>
        </p:nvSpPr>
        <p:spPr>
          <a:xfrm>
            <a:off x="1466580" y="685800"/>
            <a:ext cx="7391401" cy="2209800"/>
          </a:xfrm>
          <a:prstGeom prst="rect">
            <a:avLst/>
          </a:prstGeom>
          <a:noFill/>
        </p:spPr>
        <p:txBody>
          <a:bodyPr wrap="square" rtlCol="0">
            <a:normAutofit/>
          </a:bodyPr>
          <a:lstStyle/>
          <a:p>
            <a:r>
              <a:rPr lang="en-US" sz="2800" b="1" dirty="0" smtClean="0">
                <a:solidFill>
                  <a:prstClr val="black">
                    <a:lumMod val="50000"/>
                    <a:lumOff val="50000"/>
                  </a:prstClr>
                </a:solidFill>
              </a:rPr>
              <a:t>Sensors:</a:t>
            </a:r>
          </a:p>
          <a:p>
            <a:pPr>
              <a:lnSpc>
                <a:spcPct val="30000"/>
              </a:lnSpc>
            </a:pPr>
            <a:endParaRPr lang="en-US" dirty="0">
              <a:solidFill>
                <a:prstClr val="black"/>
              </a:solidFill>
            </a:endParaRPr>
          </a:p>
          <a:p>
            <a:r>
              <a:rPr lang="en-US" sz="2200" dirty="0" smtClean="0">
                <a:solidFill>
                  <a:prstClr val="black">
                    <a:lumMod val="85000"/>
                    <a:lumOff val="15000"/>
                  </a:prstClr>
                </a:solidFill>
              </a:rPr>
              <a:t>A device that transforms the physical quantity into electrical value.</a:t>
            </a:r>
          </a:p>
          <a:p>
            <a:r>
              <a:rPr lang="en-US" sz="2200" dirty="0" smtClean="0">
                <a:solidFill>
                  <a:prstClr val="black">
                    <a:lumMod val="85000"/>
                    <a:lumOff val="15000"/>
                  </a:prstClr>
                </a:solidFill>
              </a:rPr>
              <a:t>Ex.: Light sensor transduce the light into change in voltage or resistance.</a:t>
            </a:r>
          </a:p>
        </p:txBody>
      </p:sp>
      <p:pic>
        <p:nvPicPr>
          <p:cNvPr id="6146" name="Picture 2" descr="File:Output signal.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095101" y="2667000"/>
            <a:ext cx="6134358" cy="3527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575393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
</p:tagLst>
</file>

<file path=ppt/tags/tag10.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11.xml><?xml version="1.0" encoding="utf-8"?>
<p:tagLst xmlns:a="http://schemas.openxmlformats.org/drawingml/2006/main" xmlns:r="http://schemas.openxmlformats.org/officeDocument/2006/relationships" xmlns:p="http://schemas.openxmlformats.org/presentationml/2006/main">
  <p:tag name="TIMING" val="|1.6"/>
</p:tagLst>
</file>

<file path=ppt/tags/tag2.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3.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4.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5.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6.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7.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8.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9.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rgbClr val="2E2B21"/>
      </a:dk1>
      <a:lt1>
        <a:srgbClr val="FFFFFF"/>
      </a:lt1>
      <a:dk2>
        <a:srgbClr val="605B4F"/>
      </a:dk2>
      <a:lt2>
        <a:srgbClr val="D8D6BE"/>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blipFill rotWithShape="1">
          <a:blip xmlns:r="http://schemas.openxmlformats.org/officeDocument/2006/relationships" r:embed="rId1">
            <a:duotone>
              <a:schemeClr val="phClr">
                <a:tint val="98000"/>
              </a:schemeClr>
              <a:schemeClr val="phClr">
                <a:shade val="89000"/>
                <a:satMod val="145000"/>
              </a:schemeClr>
            </a:duotone>
          </a:blip>
          <a:tile tx="0" ty="0" sx="32000" sy="32000" flip="none" algn="tl"/>
        </a:blipFill>
        <a:blipFill rotWithShape="1">
          <a:blip xmlns:r="http://schemas.openxmlformats.org/officeDocument/2006/relationships" r:embed="rId2">
            <a:duotone>
              <a:schemeClr val="phClr">
                <a:tint val="98000"/>
              </a:schemeClr>
              <a:schemeClr val="phClr">
                <a:shade val="95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Integral" id="{3577F8C9-A904-41D8-97D2-FD898F53F20E}" vid="{090DCB5F-146D-478A-852A-34B16FE9F3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Integral</Template>
  <TotalTime>0</TotalTime>
  <Words>901</Words>
  <Application>Microsoft Office PowerPoint</Application>
  <PresentationFormat>On-screen Show (4:3)</PresentationFormat>
  <Paragraphs>214</Paragraphs>
  <Slides>22</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Cambria</vt:lpstr>
      <vt:lpstr>Calibri</vt:lpstr>
      <vt:lpstr>Wingdings 3</vt:lpstr>
      <vt:lpstr>Wingdings</vt:lpstr>
      <vt:lpstr>Tw Cen MT Condensed</vt:lpstr>
      <vt:lpstr>Tw Cen MT</vt:lpstr>
      <vt:lpstr>Agency FB</vt:lpstr>
      <vt:lpstr>Arial</vt:lpstr>
      <vt:lpstr>Georgia</vt:lpstr>
      <vt:lpstr>Integral</vt:lpstr>
      <vt:lpstr>Introduction to... Arduino</vt:lpstr>
      <vt:lpstr>PowerPoint Presentation</vt:lpstr>
      <vt:lpstr>Introduction</vt:lpstr>
      <vt:lpstr>Micro-Controller:</vt:lpstr>
      <vt:lpstr>PowerPoint Presentation</vt:lpstr>
      <vt:lpstr>Arduino boards</vt:lpstr>
      <vt:lpstr>PowerPoint Presentation</vt:lpstr>
      <vt:lpstr>PowerPoint Presentation</vt:lpstr>
      <vt:lpstr>PowerPoint Presentation</vt:lpstr>
      <vt:lpstr>PowerPoint Presentation</vt:lpstr>
      <vt:lpstr>PowerPoint Presentation</vt:lpstr>
      <vt:lpstr>Arduino Coding.</vt:lpstr>
      <vt:lpstr>Data Types and operators</vt:lpstr>
      <vt:lpstr>Statement and operators:</vt:lpstr>
      <vt:lpstr>Statement and operators:</vt:lpstr>
      <vt:lpstr>Control statements:</vt:lpstr>
      <vt:lpstr>Control statements:</vt:lpstr>
      <vt:lpstr>Loop statements:</vt:lpstr>
      <vt:lpstr>Code structure:</vt:lpstr>
      <vt:lpstr>Input and output:</vt:lpstr>
      <vt:lpstr>Workshop</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2013-02-16T19:35:56Z</dcterms:created>
  <dcterms:modified xsi:type="dcterms:W3CDTF">2014-12-29T02:31:22Z</dcterms:modified>
</cp:coreProperties>
</file>